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9" r:id="rId2"/>
    <p:sldId id="386" r:id="rId3"/>
    <p:sldId id="280" r:id="rId4"/>
    <p:sldId id="387" r:id="rId5"/>
    <p:sldId id="401" r:id="rId6"/>
    <p:sldId id="895" r:id="rId7"/>
    <p:sldId id="388" r:id="rId8"/>
    <p:sldId id="894" r:id="rId9"/>
    <p:sldId id="398" r:id="rId10"/>
    <p:sldId id="389" r:id="rId11"/>
    <p:sldId id="896" r:id="rId12"/>
    <p:sldId id="403" r:id="rId13"/>
    <p:sldId id="402" r:id="rId14"/>
    <p:sldId id="363" r:id="rId15"/>
    <p:sldId id="377" r:id="rId16"/>
    <p:sldId id="390" r:id="rId17"/>
    <p:sldId id="404" r:id="rId18"/>
    <p:sldId id="399" r:id="rId19"/>
    <p:sldId id="405" r:id="rId20"/>
    <p:sldId id="289" r:id="rId21"/>
    <p:sldId id="315" r:id="rId22"/>
    <p:sldId id="406" r:id="rId23"/>
    <p:sldId id="892" r:id="rId24"/>
    <p:sldId id="893" r:id="rId25"/>
    <p:sldId id="407" r:id="rId26"/>
    <p:sldId id="824" r:id="rId27"/>
    <p:sldId id="391" r:id="rId28"/>
    <p:sldId id="400" r:id="rId29"/>
    <p:sldId id="392" r:id="rId30"/>
    <p:sldId id="898" r:id="rId31"/>
    <p:sldId id="899" r:id="rId32"/>
    <p:sldId id="900" r:id="rId33"/>
    <p:sldId id="393" r:id="rId34"/>
    <p:sldId id="3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73451" autoAdjust="0"/>
  </p:normalViewPr>
  <p:slideViewPr>
    <p:cSldViewPr snapToGrid="0">
      <p:cViewPr varScale="1">
        <p:scale>
          <a:sx n="116" d="100"/>
          <a:sy n="116" d="100"/>
        </p:scale>
        <p:origin x="1722" y="11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29733-C094-422D-B25D-B914D4859930}"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8B93CF-C969-4D3B-993E-04101CB60893}" type="slidenum">
              <a:rPr lang="en-US" smtClean="0"/>
              <a:t>‹#›</a:t>
            </a:fld>
            <a:endParaRPr lang="en-US"/>
          </a:p>
        </p:txBody>
      </p:sp>
    </p:spTree>
    <p:extLst>
      <p:ext uri="{BB962C8B-B14F-4D97-AF65-F5344CB8AC3E}">
        <p14:creationId xmlns:p14="http://schemas.microsoft.com/office/powerpoint/2010/main" val="4019854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6KRjuuEVEZ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youtube.com/watch?v=AqAPFXNyF4M" TargetMode="External"/><Relationship Id="rId5" Type="http://schemas.openxmlformats.org/officeDocument/2006/relationships/hyperlink" Target="https://www.youtube.com/watch?v=JXkMevbjga4" TargetMode="External"/><Relationship Id="rId4" Type="http://schemas.openxmlformats.org/officeDocument/2006/relationships/hyperlink" Target="https://www.youtube.com/watch?v=TUx-ljgB-5Q"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cience.sciencemag.org/content/sci/352/6293/1573.full.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cience.sciencemag.org/content/sci/352/6293/1573.full.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6C81B4F-E0F6-4E65-BC52-E6D0C4BE350B}" type="slidenum">
              <a:rPr lang="en-CA" smtClean="0"/>
              <a:t>1</a:t>
            </a:fld>
            <a:endParaRPr lang="en-CA"/>
          </a:p>
        </p:txBody>
      </p:sp>
    </p:spTree>
    <p:extLst>
      <p:ext uri="{BB962C8B-B14F-4D97-AF65-F5344CB8AC3E}">
        <p14:creationId xmlns:p14="http://schemas.microsoft.com/office/powerpoint/2010/main" val="578723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a:t>
            </a:fld>
            <a:endParaRPr lang="en-US"/>
          </a:p>
        </p:txBody>
      </p:sp>
    </p:spTree>
    <p:extLst>
      <p:ext uri="{BB962C8B-B14F-4D97-AF65-F5344CB8AC3E}">
        <p14:creationId xmlns:p14="http://schemas.microsoft.com/office/powerpoint/2010/main" val="145328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Roles in a fulfilment center</a:t>
            </a:r>
          </a:p>
          <a:p>
            <a:endParaRPr lang="en-CA" dirty="0"/>
          </a:p>
          <a:p>
            <a:r>
              <a:rPr lang="en-CA" dirty="0" err="1"/>
              <a:t>Stower</a:t>
            </a:r>
            <a:endParaRPr lang="en-CA" dirty="0"/>
          </a:p>
          <a:p>
            <a:r>
              <a:rPr lang="en-CA" dirty="0"/>
              <a:t>Picker</a:t>
            </a:r>
          </a:p>
          <a:p>
            <a:r>
              <a:rPr lang="en-CA" dirty="0"/>
              <a:t>Packer</a:t>
            </a:r>
          </a:p>
          <a:p>
            <a:r>
              <a:rPr lang="en-CA" dirty="0"/>
              <a:t>We saw picker and packer in the video</a:t>
            </a:r>
          </a:p>
          <a:p>
            <a:r>
              <a:rPr lang="en-CA" dirty="0"/>
              <a:t>Someone needs to load the shelves and robots.</a:t>
            </a:r>
          </a:p>
        </p:txBody>
      </p:sp>
      <p:sp>
        <p:nvSpPr>
          <p:cNvPr id="4" name="Slide Number Placeholder 3"/>
          <p:cNvSpPr>
            <a:spLocks noGrp="1"/>
          </p:cNvSpPr>
          <p:nvPr>
            <p:ph type="sldNum" sz="quarter" idx="5"/>
          </p:nvPr>
        </p:nvSpPr>
        <p:spPr/>
        <p:txBody>
          <a:bodyPr/>
          <a:lstStyle/>
          <a:p>
            <a:fld id="{2C81A61A-6447-4A52-87A1-C10592ADF2BD}" type="slidenum">
              <a:rPr lang="en-US" smtClean="0"/>
              <a:t>14</a:t>
            </a:fld>
            <a:endParaRPr lang="en-US"/>
          </a:p>
        </p:txBody>
      </p:sp>
    </p:spTree>
    <p:extLst>
      <p:ext uri="{BB962C8B-B14F-4D97-AF65-F5344CB8AC3E}">
        <p14:creationId xmlns:p14="http://schemas.microsoft.com/office/powerpoint/2010/main" val="4107546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a:t>
            </a:fld>
            <a:endParaRPr lang="en-US"/>
          </a:p>
        </p:txBody>
      </p:sp>
    </p:spTree>
    <p:extLst>
      <p:ext uri="{BB962C8B-B14F-4D97-AF65-F5344CB8AC3E}">
        <p14:creationId xmlns:p14="http://schemas.microsoft.com/office/powerpoint/2010/main" val="41320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anose="020B0600070205080204" pitchFamily="34" charset="-128"/>
                <a:cs typeface="MS PGothic" charset="0"/>
              </a:rPr>
              <a:t>Amazon Kiva:</a:t>
            </a:r>
          </a:p>
          <a:p>
            <a:r>
              <a:rPr lang="en-US" sz="1200" kern="1200" dirty="0">
                <a:solidFill>
                  <a:schemeClr val="tx1"/>
                </a:solidFill>
                <a:effectLst/>
                <a:latin typeface="+mn-lt"/>
                <a:ea typeface="MS PGothic" panose="020B0600070205080204" pitchFamily="34" charset="-128"/>
              </a:rPr>
              <a:t>Early days: </a:t>
            </a:r>
            <a:r>
              <a:rPr lang="en-US" dirty="0">
                <a:hlinkClick r:id="rId3"/>
              </a:rPr>
              <a:t>https://www.youtube.com/watch?v=6KRjuuEVEZs</a:t>
            </a:r>
            <a:endParaRPr lang="en-US" dirty="0"/>
          </a:p>
          <a:p>
            <a:r>
              <a:rPr lang="en-US" dirty="0"/>
              <a:t>Current: </a:t>
            </a:r>
            <a:r>
              <a:rPr lang="en-US" dirty="0">
                <a:hlinkClick r:id="rId4"/>
              </a:rPr>
              <a:t>https://www.youtube.com/watch?v=TUx-ljgB-5Q</a:t>
            </a:r>
            <a:r>
              <a:rPr lang="en-US" dirty="0"/>
              <a:t> (safety vest)</a:t>
            </a:r>
          </a:p>
          <a:p>
            <a:r>
              <a:rPr lang="en-US" dirty="0">
                <a:hlinkClick r:id="rId5"/>
              </a:rPr>
              <a:t>https://www.youtube.com/watch?v=JXkMevbjga4</a:t>
            </a:r>
            <a:r>
              <a:rPr lang="en-US" dirty="0"/>
              <a:t> (warehouse)</a:t>
            </a:r>
          </a:p>
          <a:p>
            <a:endParaRPr lang="en-US" dirty="0"/>
          </a:p>
          <a:p>
            <a:r>
              <a:rPr lang="en-US" dirty="0"/>
              <a:t>Walmart:</a:t>
            </a:r>
          </a:p>
          <a:p>
            <a:r>
              <a:rPr lang="en-US" dirty="0">
                <a:hlinkClick r:id="rId6"/>
              </a:rPr>
              <a:t>https://www.youtube.com/watch?v=AqAPFXNyF4M</a:t>
            </a:r>
            <a:r>
              <a:rPr lang="en-US" dirty="0"/>
              <a:t> </a:t>
            </a:r>
            <a:r>
              <a:rPr lang="en-US" dirty="0" err="1"/>
              <a:t>AlphaBot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18</a:t>
            </a:fld>
            <a:endParaRPr lang="en-US"/>
          </a:p>
        </p:txBody>
      </p:sp>
    </p:spTree>
    <p:extLst>
      <p:ext uri="{BB962C8B-B14F-4D97-AF65-F5344CB8AC3E}">
        <p14:creationId xmlns:p14="http://schemas.microsoft.com/office/powerpoint/2010/main" val="1354375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F8B93CF-C969-4D3B-993E-04101CB60893}" type="slidenum">
              <a:rPr lang="en-US" smtClean="0"/>
              <a:t>19</a:t>
            </a:fld>
            <a:endParaRPr lang="en-US"/>
          </a:p>
        </p:txBody>
      </p:sp>
    </p:spTree>
    <p:extLst>
      <p:ext uri="{BB962C8B-B14F-4D97-AF65-F5344CB8AC3E}">
        <p14:creationId xmlns:p14="http://schemas.microsoft.com/office/powerpoint/2010/main" val="4097831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Painting: https://www.youtube.com/watch?v=ViDAohrBEu4</a:t>
            </a:r>
          </a:p>
          <a:p>
            <a:endParaRPr lang="en-US" dirty="0"/>
          </a:p>
        </p:txBody>
      </p:sp>
      <p:sp>
        <p:nvSpPr>
          <p:cNvPr id="4" name="Slide Number Placeholder 3"/>
          <p:cNvSpPr>
            <a:spLocks noGrp="1"/>
          </p:cNvSpPr>
          <p:nvPr>
            <p:ph type="sldNum" sz="quarter" idx="5"/>
          </p:nvPr>
        </p:nvSpPr>
        <p:spPr/>
        <p:txBody>
          <a:bodyPr/>
          <a:lstStyle/>
          <a:p>
            <a:fld id="{1F8B93CF-C969-4D3B-993E-04101CB60893}" type="slidenum">
              <a:rPr lang="en-US" smtClean="0"/>
              <a:t>22</a:t>
            </a:fld>
            <a:endParaRPr lang="en-US"/>
          </a:p>
        </p:txBody>
      </p:sp>
    </p:spTree>
    <p:extLst>
      <p:ext uri="{BB962C8B-B14F-4D97-AF65-F5344CB8AC3E}">
        <p14:creationId xmlns:p14="http://schemas.microsoft.com/office/powerpoint/2010/main" val="3791920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EDC041-CD58-499A-9929-C3F32CB59376}" type="slidenum">
              <a:rPr lang="en-US"/>
              <a:pPr/>
              <a:t>23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What does the human do in each of these steps? What parts are automated?</a:t>
            </a:r>
          </a:p>
          <a:p>
            <a:endParaRPr lang="en-US" dirty="0"/>
          </a:p>
          <a:p>
            <a:r>
              <a:rPr lang="en-US" dirty="0"/>
              <a:t>Assembly -&gt; perceive parts, choose action -&gt; execute action</a:t>
            </a:r>
          </a:p>
          <a:p>
            <a:r>
              <a:rPr lang="en-US" dirty="0"/>
              <a:t>Painting -&gt; perceive places that require painting, plan path of motion, execute action</a:t>
            </a:r>
          </a:p>
          <a:p>
            <a:endParaRPr lang="en-US" dirty="0"/>
          </a:p>
          <a:p>
            <a:r>
              <a:rPr lang="en-US" dirty="0"/>
              <a:t>Quality Inspection -&gt; perceive product, identify potential issues, indicate issue is present</a:t>
            </a:r>
          </a:p>
        </p:txBody>
      </p:sp>
    </p:spTree>
    <p:extLst>
      <p:ext uri="{BB962C8B-B14F-4D97-AF65-F5344CB8AC3E}">
        <p14:creationId xmlns:p14="http://schemas.microsoft.com/office/powerpoint/2010/main" val="2081172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EDC041-CD58-499A-9929-C3F32CB59376}" type="slidenum">
              <a:rPr lang="en-US"/>
              <a:pPr/>
              <a:t>24</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What parts should be automated, at to what level do we want to automate it?</a:t>
            </a:r>
          </a:p>
          <a:p>
            <a:endParaRPr lang="en-US" dirty="0"/>
          </a:p>
          <a:p>
            <a:r>
              <a:rPr lang="en-US" dirty="0"/>
              <a:t>Perceptual cueing -&gt; AI helps detect possible hazards, human makes the decision and acts on it</a:t>
            </a:r>
          </a:p>
          <a:p>
            <a:endParaRPr lang="en-US" dirty="0"/>
          </a:p>
          <a:p>
            <a:r>
              <a:rPr lang="en-US" dirty="0"/>
              <a:t>Painting: robot does all steps automatically, human supervises</a:t>
            </a:r>
          </a:p>
          <a:p>
            <a:endParaRPr lang="en-US" dirty="0"/>
          </a:p>
        </p:txBody>
      </p:sp>
    </p:spTree>
    <p:extLst>
      <p:ext uri="{BB962C8B-B14F-4D97-AF65-F5344CB8AC3E}">
        <p14:creationId xmlns:p14="http://schemas.microsoft.com/office/powerpoint/2010/main" val="515276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9875EE92-D4EB-4D01-B424-E6133EFE1E04}" type="slidenum">
              <a:rPr lang="en-US"/>
              <a:pPr/>
              <a:t>26</a:t>
            </a:fld>
            <a:endParaRPr lang="en-US"/>
          </a:p>
        </p:txBody>
      </p:sp>
      <p:sp>
        <p:nvSpPr>
          <p:cNvPr id="46083" name="Rectangle 1026"/>
          <p:cNvSpPr>
            <a:spLocks noGrp="1" noRot="1" noChangeAspect="1" noChangeArrowheads="1" noTextEdit="1"/>
          </p:cNvSpPr>
          <p:nvPr>
            <p:ph type="sldImg"/>
          </p:nvPr>
        </p:nvSpPr>
        <p:spPr>
          <a:ln/>
        </p:spPr>
      </p:sp>
      <p:sp>
        <p:nvSpPr>
          <p:cNvPr id="46084" name="Rectangle 1027"/>
          <p:cNvSpPr>
            <a:spLocks noGrp="1" noChangeArrowheads="1"/>
          </p:cNvSpPr>
          <p:nvPr>
            <p:ph type="body" idx="1"/>
          </p:nvPr>
        </p:nvSpPr>
        <p:spPr>
          <a:noFill/>
          <a:ln/>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376014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paper:</a:t>
            </a:r>
          </a:p>
          <a:p>
            <a:r>
              <a:rPr lang="en-US" dirty="0">
                <a:hlinkClick r:id="rId3"/>
              </a:rPr>
              <a:t>https://science.sciencemag.org/content/sci/352/6293/1573.full.pdf</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27</a:t>
            </a:fld>
            <a:endParaRPr lang="en-US"/>
          </a:p>
        </p:txBody>
      </p:sp>
    </p:spTree>
    <p:extLst>
      <p:ext uri="{BB962C8B-B14F-4D97-AF65-F5344CB8AC3E}">
        <p14:creationId xmlns:p14="http://schemas.microsoft.com/office/powerpoint/2010/main" val="217001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D927A35E-893C-4DE4-832E-6018A0345593}"/>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7222627C-2A4A-4055-9819-B023F71F24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endParaRPr lang="en-CA" altLang="en-US" sz="1700">
              <a:latin typeface="Arial" panose="020B0604020202020204" pitchFamily="34" charset="0"/>
              <a:cs typeface="Arial" panose="020B0604020202020204" pitchFamily="34" charset="0"/>
            </a:endParaRPr>
          </a:p>
        </p:txBody>
      </p:sp>
      <p:sp>
        <p:nvSpPr>
          <p:cNvPr id="32772" name="Slide Number Placeholder 3">
            <a:extLst>
              <a:ext uri="{FF2B5EF4-FFF2-40B4-BE49-F238E27FC236}">
                <a16:creationId xmlns:a16="http://schemas.microsoft.com/office/drawing/2014/main" id="{A08BDAD2-8390-487C-AF44-2313E175936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9D8782B8-E56C-4557-B82C-1D6DD28DE5B7}" type="slidenum">
              <a:rPr lang="en-US" altLang="en-US"/>
              <a:pPr eaLnBrk="1" hangingPunct="1">
                <a:spcBef>
                  <a:spcPct val="0"/>
                </a:spcBef>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paper:</a:t>
            </a:r>
          </a:p>
          <a:p>
            <a:r>
              <a:rPr lang="en-US" dirty="0">
                <a:hlinkClick r:id="rId3"/>
              </a:rPr>
              <a:t>https://science.sciencemag.org/content/sci/352/6293/1573.full.pdf</a:t>
            </a:r>
            <a:endParaRPr lang="en-US" dirty="0"/>
          </a:p>
          <a:p>
            <a:endParaRPr lang="en-US" dirty="0"/>
          </a:p>
          <a:p>
            <a:r>
              <a:rPr lang="en-US" dirty="0"/>
              <a:t>https://www.moralmachine.net/</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28</a:t>
            </a:fld>
            <a:endParaRPr lang="en-US"/>
          </a:p>
        </p:txBody>
      </p:sp>
    </p:spTree>
    <p:extLst>
      <p:ext uri="{BB962C8B-B14F-4D97-AF65-F5344CB8AC3E}">
        <p14:creationId xmlns:p14="http://schemas.microsoft.com/office/powerpoint/2010/main" val="3741312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29</a:t>
            </a:fld>
            <a:endParaRPr lang="en-US"/>
          </a:p>
        </p:txBody>
      </p:sp>
    </p:spTree>
    <p:extLst>
      <p:ext uri="{BB962C8B-B14F-4D97-AF65-F5344CB8AC3E}">
        <p14:creationId xmlns:p14="http://schemas.microsoft.com/office/powerpoint/2010/main" val="902197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30</a:t>
            </a:fld>
            <a:endParaRPr lang="en-US"/>
          </a:p>
        </p:txBody>
      </p:sp>
    </p:spTree>
    <p:extLst>
      <p:ext uri="{BB962C8B-B14F-4D97-AF65-F5344CB8AC3E}">
        <p14:creationId xmlns:p14="http://schemas.microsoft.com/office/powerpoint/2010/main" val="949580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31</a:t>
            </a:fld>
            <a:endParaRPr lang="en-US"/>
          </a:p>
        </p:txBody>
      </p:sp>
    </p:spTree>
    <p:extLst>
      <p:ext uri="{BB962C8B-B14F-4D97-AF65-F5344CB8AC3E}">
        <p14:creationId xmlns:p14="http://schemas.microsoft.com/office/powerpoint/2010/main" val="4270784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32</a:t>
            </a:fld>
            <a:endParaRPr lang="en-US"/>
          </a:p>
        </p:txBody>
      </p:sp>
    </p:spTree>
    <p:extLst>
      <p:ext uri="{BB962C8B-B14F-4D97-AF65-F5344CB8AC3E}">
        <p14:creationId xmlns:p14="http://schemas.microsoft.com/office/powerpoint/2010/main" val="3326638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safety professional perspective </a:t>
            </a:r>
          </a:p>
          <a:p>
            <a:r>
              <a:rPr lang="en-US" dirty="0"/>
              <a:t>Preventive approaches after robots have been developed</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33</a:t>
            </a:fld>
            <a:endParaRPr lang="en-US"/>
          </a:p>
        </p:txBody>
      </p:sp>
    </p:spTree>
    <p:extLst>
      <p:ext uri="{BB962C8B-B14F-4D97-AF65-F5344CB8AC3E}">
        <p14:creationId xmlns:p14="http://schemas.microsoft.com/office/powerpoint/2010/main" val="1474238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34</a:t>
            </a:fld>
            <a:endParaRPr lang="en-US"/>
          </a:p>
        </p:txBody>
      </p:sp>
    </p:spTree>
    <p:extLst>
      <p:ext uri="{BB962C8B-B14F-4D97-AF65-F5344CB8AC3E}">
        <p14:creationId xmlns:p14="http://schemas.microsoft.com/office/powerpoint/2010/main" val="3863930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4</a:t>
            </a:fld>
            <a:endParaRPr lang="en-US"/>
          </a:p>
        </p:txBody>
      </p:sp>
    </p:spTree>
    <p:extLst>
      <p:ext uri="{BB962C8B-B14F-4D97-AF65-F5344CB8AC3E}">
        <p14:creationId xmlns:p14="http://schemas.microsoft.com/office/powerpoint/2010/main" val="3910972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find the curve from the Science paper that the both ends of workforce are safe and resilient to automation and AI</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5</a:t>
            </a:fld>
            <a:endParaRPr lang="en-US"/>
          </a:p>
        </p:txBody>
      </p:sp>
    </p:spTree>
    <p:extLst>
      <p:ext uri="{BB962C8B-B14F-4D97-AF65-F5344CB8AC3E}">
        <p14:creationId xmlns:p14="http://schemas.microsoft.com/office/powerpoint/2010/main" val="1968394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find the curve from the Science paper that the both ends of workforce are safe and resilient to automation and AI</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a:t>
            </a:fld>
            <a:endParaRPr lang="en-US"/>
          </a:p>
        </p:txBody>
      </p:sp>
    </p:spTree>
    <p:extLst>
      <p:ext uri="{BB962C8B-B14F-4D97-AF65-F5344CB8AC3E}">
        <p14:creationId xmlns:p14="http://schemas.microsoft.com/office/powerpoint/2010/main" val="615980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find the curve from the Science paper that the both ends of workforce are safe and resilient to automation and AI</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a:t>
            </a:fld>
            <a:endParaRPr lang="en-US"/>
          </a:p>
        </p:txBody>
      </p:sp>
    </p:spTree>
    <p:extLst>
      <p:ext uri="{BB962C8B-B14F-4D97-AF65-F5344CB8AC3E}">
        <p14:creationId xmlns:p14="http://schemas.microsoft.com/office/powerpoint/2010/main" val="2006709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find the curve from the Science paper that the both ends of workforce are safe and resilient to automation and AI</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8</a:t>
            </a:fld>
            <a:endParaRPr lang="en-US"/>
          </a:p>
        </p:txBody>
      </p:sp>
    </p:spTree>
    <p:extLst>
      <p:ext uri="{BB962C8B-B14F-4D97-AF65-F5344CB8AC3E}">
        <p14:creationId xmlns:p14="http://schemas.microsoft.com/office/powerpoint/2010/main" val="105613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find the curve from the Science paper that the both ends of workforce are safe and resilient to automation and AI</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9</a:t>
            </a:fld>
            <a:endParaRPr lang="en-US"/>
          </a:p>
        </p:txBody>
      </p:sp>
    </p:spTree>
    <p:extLst>
      <p:ext uri="{BB962C8B-B14F-4D97-AF65-F5344CB8AC3E}">
        <p14:creationId xmlns:p14="http://schemas.microsoft.com/office/powerpoint/2010/main" val="966362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10</a:t>
            </a:fld>
            <a:endParaRPr lang="en-US"/>
          </a:p>
        </p:txBody>
      </p:sp>
    </p:spTree>
    <p:extLst>
      <p:ext uri="{BB962C8B-B14F-4D97-AF65-F5344CB8AC3E}">
        <p14:creationId xmlns:p14="http://schemas.microsoft.com/office/powerpoint/2010/main" val="2541550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AF31B6-AFC4-4F87-9C37-4AD350DB294C}" type="datetime1">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3276123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FB43B7-559E-42CA-B0BC-9832EF5D808A}" type="datetime1">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857200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29D99A-D7FE-4DCE-B73F-455AEC36158D}" type="datetime1">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2704334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title" hasCustomPrompt="1"/>
          </p:nvPr>
        </p:nvSpPr>
        <p:spPr>
          <a:xfrm>
            <a:off x="1465027" y="2234919"/>
            <a:ext cx="10477383" cy="177904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7" name="Text Placeholder 3"/>
          <p:cNvSpPr>
            <a:spLocks noGrp="1"/>
          </p:cNvSpPr>
          <p:nvPr>
            <p:ph type="body" sz="half" idx="2" hasCustomPrompt="1"/>
          </p:nvPr>
        </p:nvSpPr>
        <p:spPr>
          <a:xfrm>
            <a:off x="1465030" y="4127675"/>
            <a:ext cx="10477380"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Gentona Book"/>
                <a:ea typeface="+mj-ea"/>
                <a:cs typeface="Gentona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Tree>
    <p:extLst>
      <p:ext uri="{BB962C8B-B14F-4D97-AF65-F5344CB8AC3E}">
        <p14:creationId xmlns:p14="http://schemas.microsoft.com/office/powerpoint/2010/main" val="3009563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1998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327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2977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0047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3569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6865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933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30AAA6-3BC0-4FD4-8695-D9D63CF9377C}" type="datetime1">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3361373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709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7226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60382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6162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37158" y="1191805"/>
            <a:ext cx="10075333"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3200"/>
            </a:lvl1pPr>
          </a:lstStyle>
          <a:p>
            <a:pPr lvl="0"/>
            <a:r>
              <a:rPr lang="en-US" dirty="0"/>
              <a:t>Click to edit Master title style</a:t>
            </a:r>
          </a:p>
        </p:txBody>
      </p:sp>
      <p:sp>
        <p:nvSpPr>
          <p:cNvPr id="11" name="Text Placeholder 2"/>
          <p:cNvSpPr>
            <a:spLocks noGrp="1"/>
          </p:cNvSpPr>
          <p:nvPr>
            <p:ph idx="10"/>
          </p:nvPr>
        </p:nvSpPr>
        <p:spPr bwMode="auto">
          <a:xfrm>
            <a:off x="437157" y="2307817"/>
            <a:ext cx="11286867"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8661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AC64AC-B743-46E3-9C71-7D654BCDDD57}" type="datetime1">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2920576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56B21B-E72C-493A-8594-8EDCED08F137}" type="datetime1">
              <a:rPr lang="en-US" smtClean="0"/>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1282536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4E8DA-65E6-487E-9C77-7DFE3857C7C0}" type="datetime1">
              <a:rPr lang="en-US" smtClean="0"/>
              <a:t>3/26/2024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3921332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516183-3F44-4725-89FF-E218970F33F6}" type="datetime1">
              <a:rPr lang="en-US" smtClean="0"/>
              <a:t>3/26/2024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362285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C2A48A-44F3-43F3-A3D8-142FF1810F5E}" type="datetime1">
              <a:rPr lang="en-US" smtClean="0"/>
              <a:t>3/26/2024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86219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997A21-C2FE-4C4F-934B-B671678D8CBC}" type="datetime1">
              <a:rPr lang="en-US" smtClean="0"/>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2175890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CE4ADD-B193-4C46-AC27-47FA3FF1DCE2}" type="datetime1">
              <a:rPr lang="en-US" smtClean="0"/>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698E63-3BBE-438A-84EA-CA7C1B20A6CD}" type="slidenum">
              <a:rPr lang="en-US" smtClean="0"/>
              <a:t>‹#›</a:t>
            </a:fld>
            <a:endParaRPr lang="en-US"/>
          </a:p>
        </p:txBody>
      </p:sp>
    </p:spTree>
    <p:extLst>
      <p:ext uri="{BB962C8B-B14F-4D97-AF65-F5344CB8AC3E}">
        <p14:creationId xmlns:p14="http://schemas.microsoft.com/office/powerpoint/2010/main" val="3972192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2534EA-A7E3-4236-AA50-DA786A772305}" type="datetime1">
              <a:rPr lang="en-US" smtClean="0"/>
              <a:t>3/26/2024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98E63-3BBE-438A-84EA-CA7C1B20A6CD}" type="slidenum">
              <a:rPr lang="en-US" smtClean="0"/>
              <a:t>‹#›</a:t>
            </a:fld>
            <a:endParaRPr lang="en-US"/>
          </a:p>
        </p:txBody>
      </p:sp>
    </p:spTree>
    <p:extLst>
      <p:ext uri="{BB962C8B-B14F-4D97-AF65-F5344CB8AC3E}">
        <p14:creationId xmlns:p14="http://schemas.microsoft.com/office/powerpoint/2010/main" val="3956254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5"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ideo" Target="https://www.youtube.com/embed/M32JRrVoVhQ"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eUQeWa8l1aA?start=94&amp;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27.gif"/></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hyperlink" Target="https://www.cbsnews.com/news/industrial-robot-crushes-worker-dead-south-korea/" TargetMode="External"/><Relationship Id="rId4" Type="http://schemas.openxmlformats.org/officeDocument/2006/relationships/hyperlink" Target="https://www.bbc.com/news/world-asia-67354709"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2771" y="1935116"/>
            <a:ext cx="9133800" cy="1779041"/>
          </a:xfrm>
        </p:spPr>
        <p:txBody>
          <a:bodyPr/>
          <a:lstStyle/>
          <a:p>
            <a:r>
              <a:rPr lang="en-US" sz="4400" dirty="0"/>
              <a:t>Domain Topic: Human-Automation Interaction and Robots in Manufacturing and Warehousing</a:t>
            </a:r>
          </a:p>
        </p:txBody>
      </p:sp>
      <p:sp>
        <p:nvSpPr>
          <p:cNvPr id="5" name="Text Placeholder 4"/>
          <p:cNvSpPr>
            <a:spLocks noGrp="1"/>
          </p:cNvSpPr>
          <p:nvPr>
            <p:ph type="body" sz="half" idx="2"/>
          </p:nvPr>
        </p:nvSpPr>
        <p:spPr>
          <a:xfrm>
            <a:off x="2622773" y="3827872"/>
            <a:ext cx="7858035" cy="774700"/>
          </a:xfrm>
        </p:spPr>
        <p:txBody>
          <a:bodyPr/>
          <a:lstStyle/>
          <a:p>
            <a:r>
              <a:rPr lang="en-US" sz="2000" dirty="0"/>
              <a:t>EIN 4245/6905 – Spring 2024</a:t>
            </a:r>
          </a:p>
          <a:p>
            <a:r>
              <a:rPr lang="en-US" sz="2000" dirty="0"/>
              <a:t>Dr. Wayne Giang</a:t>
            </a:r>
          </a:p>
          <a:p>
            <a:endParaRPr lang="en-US" sz="2000" dirty="0"/>
          </a:p>
          <a:p>
            <a:r>
              <a:rPr lang="en-US" sz="2000" dirty="0"/>
              <a:t>Lecture 29</a:t>
            </a:r>
          </a:p>
          <a:p>
            <a:r>
              <a:rPr lang="en-US" sz="2000" dirty="0"/>
              <a:t>March 29, 2024</a:t>
            </a:r>
          </a:p>
        </p:txBody>
      </p:sp>
      <p:sp>
        <p:nvSpPr>
          <p:cNvPr id="6" name="Text Placeholder 4">
            <a:extLst>
              <a:ext uri="{FF2B5EF4-FFF2-40B4-BE49-F238E27FC236}">
                <a16:creationId xmlns:a16="http://schemas.microsoft.com/office/drawing/2014/main" id="{EAFD1B59-5A22-4FAC-BF43-AD9128C65CA5}"/>
              </a:ext>
            </a:extLst>
          </p:cNvPr>
          <p:cNvSpPr txBox="1">
            <a:spLocks/>
          </p:cNvSpPr>
          <p:nvPr/>
        </p:nvSpPr>
        <p:spPr>
          <a:xfrm>
            <a:off x="1240287" y="6470650"/>
            <a:ext cx="7858035" cy="7747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0" sz="2400" b="0" i="0" u="none" strike="noStrike" kern="1200" cap="none" spc="0" normalizeH="0" baseline="0">
                <a:ln>
                  <a:noFill/>
                </a:ln>
                <a:solidFill>
                  <a:schemeClr val="bg1"/>
                </a:solidFill>
                <a:effectLst/>
                <a:uLnTx/>
                <a:uFillTx/>
                <a:latin typeface="Gentona Book"/>
                <a:ea typeface="+mj-ea"/>
                <a:cs typeface="Gentona Book"/>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r>
              <a:rPr lang="en-US" sz="2000" dirty="0"/>
              <a:t>Slides adapted from Dr. </a:t>
            </a:r>
            <a:r>
              <a:rPr lang="en-US" sz="2000" dirty="0" err="1"/>
              <a:t>Boyi</a:t>
            </a:r>
            <a:r>
              <a:rPr lang="en-US" sz="2000" dirty="0"/>
              <a:t> Hu (Occupational Safety Engineering)</a:t>
            </a:r>
          </a:p>
        </p:txBody>
      </p:sp>
    </p:spTree>
    <p:extLst>
      <p:ext uri="{BB962C8B-B14F-4D97-AF65-F5344CB8AC3E}">
        <p14:creationId xmlns:p14="http://schemas.microsoft.com/office/powerpoint/2010/main" val="4102649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01" y="432527"/>
            <a:ext cx="10075333" cy="1116012"/>
          </a:xfrm>
        </p:spPr>
        <p:txBody>
          <a:bodyPr>
            <a:normAutofit/>
          </a:bodyPr>
          <a:lstStyle/>
          <a:p>
            <a:r>
              <a:rPr lang="en-US" sz="4000" dirty="0"/>
              <a:t>Impact of Automation on the Workplace</a:t>
            </a:r>
          </a:p>
        </p:txBody>
      </p:sp>
      <p:sp>
        <p:nvSpPr>
          <p:cNvPr id="3" name="Content Placeholder 2"/>
          <p:cNvSpPr>
            <a:spLocks noGrp="1"/>
          </p:cNvSpPr>
          <p:nvPr>
            <p:ph idx="10"/>
          </p:nvPr>
        </p:nvSpPr>
        <p:spPr>
          <a:xfrm>
            <a:off x="553745" y="1328102"/>
            <a:ext cx="10508861" cy="4407616"/>
          </a:xfrm>
        </p:spPr>
        <p:txBody>
          <a:bodyPr>
            <a:normAutofit/>
          </a:bodyPr>
          <a:lstStyle/>
          <a:p>
            <a:r>
              <a:rPr lang="en-US" sz="3200" dirty="0"/>
              <a:t>Increased levels of stress:</a:t>
            </a:r>
          </a:p>
          <a:p>
            <a:pPr lvl="1"/>
            <a:r>
              <a:rPr lang="en-US" sz="3200" dirty="0"/>
              <a:t>Rapid, continual change -  workers must continually learn and relearn skills with little or no relief</a:t>
            </a:r>
          </a:p>
          <a:p>
            <a:pPr lvl="1"/>
            <a:r>
              <a:rPr lang="en-US" sz="3200" dirty="0"/>
              <a:t>Accompanying feeling of helplessness</a:t>
            </a:r>
          </a:p>
          <a:p>
            <a:r>
              <a:rPr lang="en-US" sz="3200" dirty="0"/>
              <a:t>Workplace stress</a:t>
            </a:r>
          </a:p>
          <a:p>
            <a:pPr lvl="1"/>
            <a:r>
              <a:rPr lang="en-US" sz="3200" dirty="0"/>
              <a:t>Physiological, psychological and social factors</a:t>
            </a:r>
          </a:p>
        </p:txBody>
      </p:sp>
    </p:spTree>
    <p:extLst>
      <p:ext uri="{BB962C8B-B14F-4D97-AF65-F5344CB8AC3E}">
        <p14:creationId xmlns:p14="http://schemas.microsoft.com/office/powerpoint/2010/main" val="2763821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557" y="2971620"/>
            <a:ext cx="10075333" cy="1116012"/>
          </a:xfrm>
        </p:spPr>
        <p:txBody>
          <a:bodyPr>
            <a:normAutofit fontScale="90000"/>
          </a:bodyPr>
          <a:lstStyle/>
          <a:p>
            <a:r>
              <a:rPr lang="en-US" sz="4000" b="1" dirty="0"/>
              <a:t>Domains where automation and robotics are used?</a:t>
            </a:r>
          </a:p>
        </p:txBody>
      </p:sp>
    </p:spTree>
    <p:extLst>
      <p:ext uri="{BB962C8B-B14F-4D97-AF65-F5344CB8AC3E}">
        <p14:creationId xmlns:p14="http://schemas.microsoft.com/office/powerpoint/2010/main" val="4144278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Packages and material handling equipment at warehouse">
            <a:extLst>
              <a:ext uri="{FF2B5EF4-FFF2-40B4-BE49-F238E27FC236}">
                <a16:creationId xmlns:a16="http://schemas.microsoft.com/office/drawing/2014/main" id="{3805CE62-4370-434E-AAF1-4A3A51689A16}"/>
              </a:ext>
            </a:extLst>
          </p:cNvPr>
          <p:cNvPicPr>
            <a:picLocks noGrp="1" noChangeAspect="1"/>
          </p:cNvPicPr>
          <p:nvPr>
            <p:ph idx="10"/>
          </p:nvPr>
        </p:nvPicPr>
        <p:blipFill rotWithShape="1">
          <a:blip r:embed="rId2" cstate="print">
            <a:extLst>
              <a:ext uri="{28A0092B-C50C-407E-A947-70E740481C1C}">
                <a14:useLocalDpi xmlns:a14="http://schemas.microsoft.com/office/drawing/2010/main" val="0"/>
              </a:ext>
            </a:extLst>
          </a:blip>
          <a:srcRect t="10017"/>
          <a:stretch/>
        </p:blipFill>
        <p:spPr>
          <a:xfrm>
            <a:off x="20" y="1282"/>
            <a:ext cx="12191980" cy="6856718"/>
          </a:xfrm>
          <a:prstGeom prst="rect">
            <a:avLst/>
          </a:prstGeom>
        </p:spPr>
      </p:pic>
    </p:spTree>
    <p:extLst>
      <p:ext uri="{BB962C8B-B14F-4D97-AF65-F5344CB8AC3E}">
        <p14:creationId xmlns:p14="http://schemas.microsoft.com/office/powerpoint/2010/main" val="433346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2"/>
          <p:cNvSpPr txBox="1">
            <a:spLocks noChangeArrowheads="1"/>
          </p:cNvSpPr>
          <p:nvPr/>
        </p:nvSpPr>
        <p:spPr bwMode="auto">
          <a:xfrm>
            <a:off x="533400" y="1263650"/>
            <a:ext cx="76200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pPr algn="just" eaLnBrk="1" hangingPunct="1"/>
            <a:r>
              <a:rPr lang="en-US" altLang="en-US" sz="2500">
                <a:latin typeface="+mj-lt"/>
                <a:cs typeface="Times New Roman" panose="02020603050405020304" pitchFamily="18" charset="0"/>
              </a:rPr>
              <a:t>There are many activities that occur as part of the process of getting material into and out of the warehouse</a:t>
            </a:r>
          </a:p>
        </p:txBody>
      </p:sp>
      <p:sp>
        <p:nvSpPr>
          <p:cNvPr id="12291" name="Rectangle 1"/>
          <p:cNvSpPr>
            <a:spLocks noChangeArrowheads="1"/>
          </p:cNvSpPr>
          <p:nvPr/>
        </p:nvSpPr>
        <p:spPr bwMode="auto">
          <a:xfrm>
            <a:off x="427038" y="549275"/>
            <a:ext cx="92938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pPr eaLnBrk="1" hangingPunct="1"/>
            <a:r>
              <a:rPr lang="en-US" altLang="en-US" sz="3600" dirty="0">
                <a:latin typeface="+mj-lt"/>
                <a:cs typeface="Times New Roman" panose="02020603050405020304" pitchFamily="18" charset="0"/>
              </a:rPr>
              <a:t>Functions in of a Warehouse or Fulfilment Center</a:t>
            </a:r>
          </a:p>
        </p:txBody>
      </p:sp>
      <p:sp>
        <p:nvSpPr>
          <p:cNvPr id="12294" name="TextBox 2"/>
          <p:cNvSpPr txBox="1">
            <a:spLocks noChangeArrowheads="1"/>
          </p:cNvSpPr>
          <p:nvPr/>
        </p:nvSpPr>
        <p:spPr bwMode="auto">
          <a:xfrm>
            <a:off x="427038" y="2328863"/>
            <a:ext cx="80772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pPr algn="just" eaLnBrk="1" hangingPunct="1">
              <a:buFontTx/>
              <a:buAutoNum type="arabicPeriod"/>
            </a:pPr>
            <a:r>
              <a:rPr lang="en-US" altLang="en-US" sz="2100">
                <a:latin typeface="+mj-lt"/>
                <a:cs typeface="Times New Roman" panose="02020603050405020304" pitchFamily="18" charset="0"/>
              </a:rPr>
              <a:t>Receiving </a:t>
            </a:r>
          </a:p>
          <a:p>
            <a:pPr algn="just" eaLnBrk="1" hangingPunct="1">
              <a:buFontTx/>
              <a:buAutoNum type="arabicPeriod"/>
            </a:pPr>
            <a:r>
              <a:rPr lang="en-US" altLang="en-US" sz="2100">
                <a:latin typeface="+mj-lt"/>
                <a:cs typeface="Times New Roman" panose="02020603050405020304" pitchFamily="18" charset="0"/>
              </a:rPr>
              <a:t>Inspection and Quality control </a:t>
            </a:r>
          </a:p>
          <a:p>
            <a:pPr algn="just" eaLnBrk="1" hangingPunct="1">
              <a:buFontTx/>
              <a:buAutoNum type="arabicPeriod"/>
            </a:pPr>
            <a:r>
              <a:rPr lang="en-US" altLang="en-US" sz="2100">
                <a:latin typeface="+mj-lt"/>
                <a:cs typeface="Times New Roman" panose="02020603050405020304" pitchFamily="18" charset="0"/>
              </a:rPr>
              <a:t>Repackaging </a:t>
            </a:r>
          </a:p>
          <a:p>
            <a:pPr algn="just" eaLnBrk="1" hangingPunct="1">
              <a:buFontTx/>
              <a:buAutoNum type="arabicPeriod"/>
            </a:pPr>
            <a:r>
              <a:rPr lang="en-US" altLang="en-US" sz="2100">
                <a:latin typeface="+mj-lt"/>
                <a:cs typeface="Times New Roman" panose="02020603050405020304" pitchFamily="18" charset="0"/>
              </a:rPr>
              <a:t>Putaway </a:t>
            </a:r>
          </a:p>
          <a:p>
            <a:pPr algn="just" eaLnBrk="1" hangingPunct="1">
              <a:buFontTx/>
              <a:buAutoNum type="arabicPeriod"/>
            </a:pPr>
            <a:r>
              <a:rPr lang="en-US" altLang="en-US" sz="2100">
                <a:latin typeface="+mj-lt"/>
                <a:cs typeface="Times New Roman" panose="02020603050405020304" pitchFamily="18" charset="0"/>
              </a:rPr>
              <a:t>Storage</a:t>
            </a:r>
          </a:p>
          <a:p>
            <a:pPr algn="just" eaLnBrk="1" hangingPunct="1">
              <a:buFontTx/>
              <a:buAutoNum type="arabicPeriod"/>
            </a:pPr>
            <a:r>
              <a:rPr lang="en-US" altLang="en-US" sz="2100">
                <a:latin typeface="+mj-lt"/>
                <a:cs typeface="Times New Roman" panose="02020603050405020304" pitchFamily="18" charset="0"/>
              </a:rPr>
              <a:t>Order picking</a:t>
            </a:r>
          </a:p>
          <a:p>
            <a:pPr algn="just" eaLnBrk="1" hangingPunct="1">
              <a:buFontTx/>
              <a:buAutoNum type="arabicPeriod"/>
            </a:pPr>
            <a:r>
              <a:rPr lang="en-US" altLang="en-US" sz="2100">
                <a:latin typeface="+mj-lt"/>
                <a:cs typeface="Times New Roman" panose="02020603050405020304" pitchFamily="18" charset="0"/>
              </a:rPr>
              <a:t>Postponement</a:t>
            </a:r>
          </a:p>
          <a:p>
            <a:pPr algn="just" eaLnBrk="1" hangingPunct="1">
              <a:buFontTx/>
              <a:buAutoNum type="arabicPeriod"/>
            </a:pPr>
            <a:r>
              <a:rPr lang="en-US" altLang="en-US" sz="2100">
                <a:latin typeface="+mj-lt"/>
                <a:cs typeface="Times New Roman" panose="02020603050405020304" pitchFamily="18" charset="0"/>
              </a:rPr>
              <a:t>Sortation of batch</a:t>
            </a:r>
          </a:p>
          <a:p>
            <a:pPr algn="just" eaLnBrk="1" hangingPunct="1">
              <a:buFontTx/>
              <a:buAutoNum type="arabicPeriod"/>
            </a:pPr>
            <a:r>
              <a:rPr lang="en-US" altLang="en-US" sz="2100">
                <a:latin typeface="+mj-lt"/>
                <a:cs typeface="Times New Roman" panose="02020603050405020304" pitchFamily="18" charset="0"/>
              </a:rPr>
              <a:t>Packing and Shipping</a:t>
            </a:r>
          </a:p>
          <a:p>
            <a:pPr algn="just" eaLnBrk="1" hangingPunct="1">
              <a:buFontTx/>
              <a:buAutoNum type="arabicPeriod"/>
            </a:pPr>
            <a:r>
              <a:rPr lang="en-US" altLang="en-US" sz="2100">
                <a:latin typeface="+mj-lt"/>
                <a:cs typeface="Times New Roman" panose="02020603050405020304" pitchFamily="18" charset="0"/>
              </a:rPr>
              <a:t>Cross-docking</a:t>
            </a:r>
          </a:p>
          <a:p>
            <a:pPr algn="just" eaLnBrk="1" hangingPunct="1">
              <a:buFontTx/>
              <a:buAutoNum type="arabicPeriod"/>
            </a:pPr>
            <a:r>
              <a:rPr lang="en-US" altLang="en-US" sz="2100">
                <a:latin typeface="+mj-lt"/>
                <a:cs typeface="Times New Roman" panose="02020603050405020304" pitchFamily="18" charset="0"/>
              </a:rPr>
              <a:t>Replenishing</a:t>
            </a:r>
          </a:p>
          <a:p>
            <a:pPr algn="just" eaLnBrk="1" hangingPunct="1">
              <a:buFontTx/>
              <a:buAutoNum type="arabicPeriod"/>
            </a:pPr>
            <a:endParaRPr lang="en-US" altLang="en-US" sz="2100">
              <a:latin typeface="+mj-lt"/>
              <a:cs typeface="Times New Roman" panose="02020603050405020304" pitchFamily="18" charset="0"/>
            </a:endParaRPr>
          </a:p>
        </p:txBody>
      </p:sp>
      <p:pic>
        <p:nvPicPr>
          <p:cNvPr id="6146" name="Picture 2">
            <a:extLst>
              <a:ext uri="{FF2B5EF4-FFF2-40B4-BE49-F238E27FC236}">
                <a16:creationId xmlns:a16="http://schemas.microsoft.com/office/drawing/2014/main" id="{B0DB1BEB-E88D-D092-CFE2-AFB7D5EB9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80"/>
          <a:stretch/>
        </p:blipFill>
        <p:spPr bwMode="auto">
          <a:xfrm>
            <a:off x="4869089" y="2125663"/>
            <a:ext cx="6568621" cy="43976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25F2A7-89BA-10E0-BE9B-2BE7B16057D2}"/>
              </a:ext>
            </a:extLst>
          </p:cNvPr>
          <p:cNvSpPr txBox="1"/>
          <p:nvPr/>
        </p:nvSpPr>
        <p:spPr>
          <a:xfrm>
            <a:off x="4990420" y="6495632"/>
            <a:ext cx="6094638" cy="230832"/>
          </a:xfrm>
          <a:prstGeom prst="rect">
            <a:avLst/>
          </a:prstGeom>
          <a:noFill/>
        </p:spPr>
        <p:txBody>
          <a:bodyPr wrap="square">
            <a:spAutoFit/>
          </a:bodyPr>
          <a:lstStyle/>
          <a:p>
            <a:r>
              <a:rPr lang="en-US" sz="900" b="0" i="0" dirty="0">
                <a:solidFill>
                  <a:srgbClr val="2E414F"/>
                </a:solidFill>
                <a:effectLst/>
                <a:latin typeface="Roboto" panose="02000000000000000000" pitchFamily="2" charset="0"/>
              </a:rPr>
              <a:t>Kim, B.S. (2009). Dynamic Slotting and </a:t>
            </a:r>
            <a:r>
              <a:rPr lang="en-US" sz="900" b="0" i="0" dirty="0" err="1">
                <a:solidFill>
                  <a:srgbClr val="2E414F"/>
                </a:solidFill>
                <a:effectLst/>
                <a:latin typeface="Roboto" panose="02000000000000000000" pitchFamily="2" charset="0"/>
              </a:rPr>
              <a:t>Cartonization</a:t>
            </a:r>
            <a:r>
              <a:rPr lang="en-US" sz="900" b="0" i="0" dirty="0">
                <a:solidFill>
                  <a:srgbClr val="2E414F"/>
                </a:solidFill>
                <a:effectLst/>
                <a:latin typeface="Roboto" panose="02000000000000000000" pitchFamily="2" charset="0"/>
              </a:rPr>
              <a:t> Problem in Zone-based Carton Picking Systems.</a:t>
            </a:r>
            <a:endParaRPr lang="en-CA"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Some jobs within a warehouse</a:t>
            </a:r>
          </a:p>
        </p:txBody>
      </p:sp>
      <p:sp>
        <p:nvSpPr>
          <p:cNvPr id="3" name="Content Placeholder 2"/>
          <p:cNvSpPr>
            <a:spLocks noGrp="1"/>
          </p:cNvSpPr>
          <p:nvPr>
            <p:ph idx="1"/>
          </p:nvPr>
        </p:nvSpPr>
        <p:spPr>
          <a:xfrm>
            <a:off x="838200" y="1825625"/>
            <a:ext cx="5358493" cy="4351338"/>
          </a:xfrm>
        </p:spPr>
        <p:txBody>
          <a:bodyPr>
            <a:normAutofit/>
          </a:bodyPr>
          <a:lstStyle/>
          <a:p>
            <a:r>
              <a:rPr lang="en-US" b="1" dirty="0" err="1"/>
              <a:t>Stower</a:t>
            </a:r>
            <a:r>
              <a:rPr lang="en-US" b="1" dirty="0"/>
              <a:t>: </a:t>
            </a:r>
            <a:r>
              <a:rPr lang="en-US" dirty="0"/>
              <a:t>Person who unloads incoming inventory onto the shelves</a:t>
            </a:r>
            <a:endParaRPr lang="en-US" b="1" dirty="0"/>
          </a:p>
          <a:p>
            <a:r>
              <a:rPr lang="en-US" b="1" dirty="0"/>
              <a:t>Picker: </a:t>
            </a:r>
            <a:r>
              <a:rPr lang="en-US" dirty="0"/>
              <a:t>Person who picks the items required for an order from the shelves</a:t>
            </a:r>
            <a:endParaRPr lang="en-US" b="1" dirty="0"/>
          </a:p>
          <a:p>
            <a:r>
              <a:rPr lang="en-US" b="1" dirty="0"/>
              <a:t>Packer: </a:t>
            </a:r>
            <a:r>
              <a:rPr lang="en-US" dirty="0"/>
              <a:t>Person who packs the items for shipping</a:t>
            </a:r>
            <a:endParaRPr lang="en-US" b="1" dirty="0"/>
          </a:p>
        </p:txBody>
      </p:sp>
      <p:pic>
        <p:nvPicPr>
          <p:cNvPr id="2050" name="Picture 2" descr="warehouse order picking">
            <a:extLst>
              <a:ext uri="{FF2B5EF4-FFF2-40B4-BE49-F238E27FC236}">
                <a16:creationId xmlns:a16="http://schemas.microsoft.com/office/drawing/2014/main" id="{209FF637-60F2-4256-89BC-192EA506A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460" y="1943100"/>
            <a:ext cx="4694380" cy="3490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FE7382-B2BA-4BCD-A5A5-B635C768C2F0}"/>
              </a:ext>
            </a:extLst>
          </p:cNvPr>
          <p:cNvSpPr txBox="1"/>
          <p:nvPr/>
        </p:nvSpPr>
        <p:spPr>
          <a:xfrm>
            <a:off x="7031491" y="5434012"/>
            <a:ext cx="6094638" cy="200055"/>
          </a:xfrm>
          <a:prstGeom prst="rect">
            <a:avLst/>
          </a:prstGeom>
          <a:noFill/>
        </p:spPr>
        <p:txBody>
          <a:bodyPr wrap="square">
            <a:spAutoFit/>
          </a:bodyPr>
          <a:lstStyle/>
          <a:p>
            <a:r>
              <a:rPr lang="en-CA" sz="700" dirty="0">
                <a:solidFill>
                  <a:schemeClr val="tx1">
                    <a:lumMod val="50000"/>
                    <a:lumOff val="50000"/>
                  </a:schemeClr>
                </a:solidFill>
              </a:rPr>
              <a:t>https://www.cisco-eagle.com/blog/2018/04/12/order-picking-velocity-storage-and-picking-method-comparisons/</a:t>
            </a:r>
          </a:p>
        </p:txBody>
      </p:sp>
    </p:spTree>
    <p:extLst>
      <p:ext uri="{BB962C8B-B14F-4D97-AF65-F5344CB8AC3E}">
        <p14:creationId xmlns:p14="http://schemas.microsoft.com/office/powerpoint/2010/main" val="2128016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Order Picker Video Job Description">
            <a:hlinkClick r:id="" action="ppaction://media"/>
            <a:extLst>
              <a:ext uri="{FF2B5EF4-FFF2-40B4-BE49-F238E27FC236}">
                <a16:creationId xmlns:a16="http://schemas.microsoft.com/office/drawing/2014/main" id="{BFDABABD-5A5C-4F24-A9B0-E5A6CB678279}"/>
              </a:ext>
            </a:extLst>
          </p:cNvPr>
          <p:cNvPicPr>
            <a:picLocks noRot="1" noChangeAspect="1"/>
          </p:cNvPicPr>
          <p:nvPr>
            <a:videoFile r:link="rId1"/>
          </p:nvPr>
        </p:nvPicPr>
        <p:blipFill>
          <a:blip r:embed="rId3"/>
          <a:stretch>
            <a:fillRect/>
          </a:stretch>
        </p:blipFill>
        <p:spPr>
          <a:xfrm>
            <a:off x="838200" y="557212"/>
            <a:ext cx="10210800" cy="5743575"/>
          </a:xfrm>
          <a:prstGeom prst="rect">
            <a:avLst/>
          </a:prstGeom>
        </p:spPr>
      </p:pic>
      <p:sp>
        <p:nvSpPr>
          <p:cNvPr id="4" name="TextBox 3">
            <a:extLst>
              <a:ext uri="{FF2B5EF4-FFF2-40B4-BE49-F238E27FC236}">
                <a16:creationId xmlns:a16="http://schemas.microsoft.com/office/drawing/2014/main" id="{AC196FA9-6216-F6B9-8464-CD9881AE2DF3}"/>
              </a:ext>
            </a:extLst>
          </p:cNvPr>
          <p:cNvSpPr txBox="1"/>
          <p:nvPr/>
        </p:nvSpPr>
        <p:spPr>
          <a:xfrm>
            <a:off x="838200" y="6395749"/>
            <a:ext cx="6094638" cy="276999"/>
          </a:xfrm>
          <a:prstGeom prst="rect">
            <a:avLst/>
          </a:prstGeom>
          <a:noFill/>
        </p:spPr>
        <p:txBody>
          <a:bodyPr wrap="square">
            <a:spAutoFit/>
          </a:bodyPr>
          <a:lstStyle/>
          <a:p>
            <a:r>
              <a:rPr lang="en-CA" sz="1200" dirty="0">
                <a:solidFill>
                  <a:schemeClr val="tx1">
                    <a:lumMod val="50000"/>
                    <a:lumOff val="50000"/>
                  </a:schemeClr>
                </a:solidFill>
              </a:rPr>
              <a:t>https://youtu.be/M32JRrVoVhQ</a:t>
            </a:r>
          </a:p>
        </p:txBody>
      </p:sp>
    </p:spTree>
    <p:extLst>
      <p:ext uri="{BB962C8B-B14F-4D97-AF65-F5344CB8AC3E}">
        <p14:creationId xmlns:p14="http://schemas.microsoft.com/office/powerpoint/2010/main" val="1871320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84" y="563155"/>
            <a:ext cx="10043496" cy="1116012"/>
          </a:xfrm>
        </p:spPr>
        <p:txBody>
          <a:bodyPr>
            <a:normAutofit/>
          </a:bodyPr>
          <a:lstStyle/>
          <a:p>
            <a:r>
              <a:rPr lang="en-US" sz="4000" dirty="0"/>
              <a:t>Are risk factors being changed by Automation?</a:t>
            </a:r>
          </a:p>
        </p:txBody>
      </p:sp>
      <p:sp>
        <p:nvSpPr>
          <p:cNvPr id="3" name="Content Placeholder 2"/>
          <p:cNvSpPr>
            <a:spLocks noGrp="1"/>
          </p:cNvSpPr>
          <p:nvPr>
            <p:ph idx="10"/>
          </p:nvPr>
        </p:nvSpPr>
        <p:spPr>
          <a:xfrm>
            <a:off x="545584" y="1548539"/>
            <a:ext cx="10419054" cy="4407616"/>
          </a:xfrm>
        </p:spPr>
        <p:txBody>
          <a:bodyPr>
            <a:normAutofit/>
          </a:bodyPr>
          <a:lstStyle/>
          <a:p>
            <a:r>
              <a:rPr lang="en-US" sz="3200" dirty="0"/>
              <a:t>Reduce the number of low-force repetitive movements </a:t>
            </a:r>
          </a:p>
          <a:p>
            <a:pPr lvl="1"/>
            <a:r>
              <a:rPr lang="en-US" sz="3200" dirty="0"/>
              <a:t>Twisting, pinching and flexing – reduce risk of MSDS</a:t>
            </a:r>
          </a:p>
          <a:p>
            <a:pPr lvl="1"/>
            <a:r>
              <a:rPr lang="en-US" sz="3200" dirty="0"/>
              <a:t>Not necessarily the case always</a:t>
            </a:r>
          </a:p>
          <a:p>
            <a:pPr lvl="2"/>
            <a:r>
              <a:rPr lang="en-US" sz="3200" dirty="0"/>
              <a:t>Example: warehouse workers</a:t>
            </a:r>
          </a:p>
          <a:p>
            <a:pPr lvl="3"/>
            <a:r>
              <a:rPr lang="en-US" sz="3200" dirty="0"/>
              <a:t>Traditional: walking 12 miles a day for order picking, 100 items per shift</a:t>
            </a:r>
          </a:p>
          <a:p>
            <a:pPr lvl="3"/>
            <a:r>
              <a:rPr lang="en-US" sz="3200" dirty="0"/>
              <a:t>Amazon smart warehouse: minimal walking distance, 100 items per hour</a:t>
            </a:r>
          </a:p>
        </p:txBody>
      </p:sp>
    </p:spTree>
    <p:extLst>
      <p:ext uri="{BB962C8B-B14F-4D97-AF65-F5344CB8AC3E}">
        <p14:creationId xmlns:p14="http://schemas.microsoft.com/office/powerpoint/2010/main" val="3604446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05FF0-AEF6-4807-BC9B-52DEB45619C8}"/>
              </a:ext>
            </a:extLst>
          </p:cNvPr>
          <p:cNvSpPr>
            <a:spLocks noGrp="1"/>
          </p:cNvSpPr>
          <p:nvPr>
            <p:ph type="title"/>
          </p:nvPr>
        </p:nvSpPr>
        <p:spPr/>
        <p:txBody>
          <a:bodyPr/>
          <a:lstStyle/>
          <a:p>
            <a:r>
              <a:rPr lang="en-CA" dirty="0"/>
              <a:t>Amazon Fulfilment Center</a:t>
            </a:r>
          </a:p>
        </p:txBody>
      </p:sp>
      <p:sp>
        <p:nvSpPr>
          <p:cNvPr id="4" name="TextBox 3">
            <a:extLst>
              <a:ext uri="{FF2B5EF4-FFF2-40B4-BE49-F238E27FC236}">
                <a16:creationId xmlns:a16="http://schemas.microsoft.com/office/drawing/2014/main" id="{60E43196-0942-1127-5E06-56DC6A258E2A}"/>
              </a:ext>
            </a:extLst>
          </p:cNvPr>
          <p:cNvSpPr txBox="1"/>
          <p:nvPr/>
        </p:nvSpPr>
        <p:spPr>
          <a:xfrm>
            <a:off x="1920649" y="6443662"/>
            <a:ext cx="6094638" cy="261610"/>
          </a:xfrm>
          <a:prstGeom prst="rect">
            <a:avLst/>
          </a:prstGeom>
          <a:noFill/>
        </p:spPr>
        <p:txBody>
          <a:bodyPr wrap="square">
            <a:spAutoFit/>
          </a:bodyPr>
          <a:lstStyle/>
          <a:p>
            <a:r>
              <a:rPr lang="en-CA" sz="1100" dirty="0">
                <a:solidFill>
                  <a:schemeClr val="tx1">
                    <a:lumMod val="50000"/>
                    <a:lumOff val="50000"/>
                  </a:schemeClr>
                </a:solidFill>
              </a:rPr>
              <a:t>https://youtu.be/eUQeWa8l1aA</a:t>
            </a:r>
          </a:p>
        </p:txBody>
      </p:sp>
      <p:pic>
        <p:nvPicPr>
          <p:cNvPr id="5" name="Online Media 4" title="Andy Carson works a seasonal shift at Amazon fulfillment center in Troutdale">
            <a:hlinkClick r:id="" action="ppaction://media"/>
            <a:extLst>
              <a:ext uri="{FF2B5EF4-FFF2-40B4-BE49-F238E27FC236}">
                <a16:creationId xmlns:a16="http://schemas.microsoft.com/office/drawing/2014/main" id="{09C4467A-69B1-F2EB-8A2F-9D44B8E93BBC}"/>
              </a:ext>
            </a:extLst>
          </p:cNvPr>
          <p:cNvPicPr>
            <a:picLocks noRot="1" noChangeAspect="1"/>
          </p:cNvPicPr>
          <p:nvPr>
            <a:videoFile r:link="rId1"/>
          </p:nvPr>
        </p:nvPicPr>
        <p:blipFill>
          <a:blip r:embed="rId3"/>
          <a:stretch>
            <a:fillRect/>
          </a:stretch>
        </p:blipFill>
        <p:spPr>
          <a:xfrm>
            <a:off x="1667498" y="1439444"/>
            <a:ext cx="8857003" cy="5004218"/>
          </a:xfrm>
          <a:prstGeom prst="rect">
            <a:avLst/>
          </a:prstGeom>
        </p:spPr>
      </p:pic>
    </p:spTree>
    <p:extLst>
      <p:ext uri="{BB962C8B-B14F-4D97-AF65-F5344CB8AC3E}">
        <p14:creationId xmlns:p14="http://schemas.microsoft.com/office/powerpoint/2010/main" val="102439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0D58DA2-890C-2136-1344-BA13778EB3AF}"/>
              </a:ext>
            </a:extLst>
          </p:cNvPr>
          <p:cNvSpPr>
            <a:spLocks noGrp="1"/>
          </p:cNvSpPr>
          <p:nvPr>
            <p:ph idx="10"/>
          </p:nvPr>
        </p:nvSpPr>
        <p:spPr/>
        <p:txBody>
          <a:bodyPr/>
          <a:lstStyle/>
          <a:p>
            <a:endParaRPr lang="en-CA"/>
          </a:p>
        </p:txBody>
      </p:sp>
      <p:sp>
        <p:nvSpPr>
          <p:cNvPr id="7" name="Title 6">
            <a:extLst>
              <a:ext uri="{FF2B5EF4-FFF2-40B4-BE49-F238E27FC236}">
                <a16:creationId xmlns:a16="http://schemas.microsoft.com/office/drawing/2014/main" id="{65FFF9D8-980D-12A8-C0F5-E6F179BC2DF9}"/>
              </a:ext>
            </a:extLst>
          </p:cNvPr>
          <p:cNvSpPr>
            <a:spLocks noGrp="1"/>
          </p:cNvSpPr>
          <p:nvPr>
            <p:ph type="title"/>
          </p:nvPr>
        </p:nvSpPr>
        <p:spPr/>
        <p:txBody>
          <a:bodyPr/>
          <a:lstStyle/>
          <a:p>
            <a:endParaRPr lang="en-CA"/>
          </a:p>
        </p:txBody>
      </p:sp>
      <p:pic>
        <p:nvPicPr>
          <p:cNvPr id="10" name="Picture 9">
            <a:extLst>
              <a:ext uri="{FF2B5EF4-FFF2-40B4-BE49-F238E27FC236}">
                <a16:creationId xmlns:a16="http://schemas.microsoft.com/office/drawing/2014/main" id="{26426724-0BAE-70DB-D665-13D9CB0F48E9}"/>
              </a:ext>
            </a:extLst>
          </p:cNvPr>
          <p:cNvPicPr>
            <a:picLocks noChangeAspect="1"/>
          </p:cNvPicPr>
          <p:nvPr/>
        </p:nvPicPr>
        <p:blipFill>
          <a:blip r:embed="rId3"/>
          <a:stretch>
            <a:fillRect/>
          </a:stretch>
        </p:blipFill>
        <p:spPr>
          <a:xfrm>
            <a:off x="546913" y="999786"/>
            <a:ext cx="11098174" cy="4858428"/>
          </a:xfrm>
          <a:prstGeom prst="rect">
            <a:avLst/>
          </a:prstGeom>
        </p:spPr>
      </p:pic>
      <p:sp>
        <p:nvSpPr>
          <p:cNvPr id="13" name="TextBox 12">
            <a:extLst>
              <a:ext uri="{FF2B5EF4-FFF2-40B4-BE49-F238E27FC236}">
                <a16:creationId xmlns:a16="http://schemas.microsoft.com/office/drawing/2014/main" id="{3C35F8F0-813B-2F30-52C0-85D26BFB2309}"/>
              </a:ext>
            </a:extLst>
          </p:cNvPr>
          <p:cNvSpPr txBox="1"/>
          <p:nvPr/>
        </p:nvSpPr>
        <p:spPr>
          <a:xfrm>
            <a:off x="546913" y="6175811"/>
            <a:ext cx="11286867" cy="261610"/>
          </a:xfrm>
          <a:prstGeom prst="rect">
            <a:avLst/>
          </a:prstGeom>
          <a:noFill/>
        </p:spPr>
        <p:txBody>
          <a:bodyPr wrap="square">
            <a:spAutoFit/>
          </a:bodyPr>
          <a:lstStyle/>
          <a:p>
            <a:r>
              <a:rPr lang="en-US" sz="1100" b="0" i="0" dirty="0" err="1">
                <a:solidFill>
                  <a:srgbClr val="222222"/>
                </a:solidFill>
                <a:effectLst/>
                <a:latin typeface="Arial" panose="020B0604020202020204" pitchFamily="34" charset="0"/>
              </a:rPr>
              <a:t>Weidinger</a:t>
            </a:r>
            <a:r>
              <a:rPr lang="en-US" sz="1100" b="0" i="0" dirty="0">
                <a:solidFill>
                  <a:srgbClr val="222222"/>
                </a:solidFill>
                <a:effectLst/>
                <a:latin typeface="Arial" panose="020B0604020202020204" pitchFamily="34" charset="0"/>
              </a:rPr>
              <a:t>, F., Boysen, N., &amp; </a:t>
            </a:r>
            <a:r>
              <a:rPr lang="en-US" sz="1100" b="0" i="0" dirty="0" err="1">
                <a:solidFill>
                  <a:srgbClr val="222222"/>
                </a:solidFill>
                <a:effectLst/>
                <a:latin typeface="Arial" panose="020B0604020202020204" pitchFamily="34" charset="0"/>
              </a:rPr>
              <a:t>Briskorn</a:t>
            </a:r>
            <a:r>
              <a:rPr lang="en-US" sz="1100" b="0" i="0" dirty="0">
                <a:solidFill>
                  <a:srgbClr val="222222"/>
                </a:solidFill>
                <a:effectLst/>
                <a:latin typeface="Arial" panose="020B0604020202020204" pitchFamily="34" charset="0"/>
              </a:rPr>
              <a:t>, D. (2018). Storage assignment with rack-moving mobile robots in KIVA warehouses. </a:t>
            </a:r>
            <a:r>
              <a:rPr lang="en-US" sz="1100" b="0" i="1" dirty="0">
                <a:solidFill>
                  <a:srgbClr val="222222"/>
                </a:solidFill>
                <a:effectLst/>
                <a:latin typeface="Arial" panose="020B0604020202020204" pitchFamily="34" charset="0"/>
              </a:rPr>
              <a:t>Transportation science</a:t>
            </a:r>
            <a:r>
              <a:rPr lang="en-US" sz="1100" b="0" i="0" dirty="0">
                <a:solidFill>
                  <a:srgbClr val="222222"/>
                </a:solidFill>
                <a:effectLst/>
                <a:latin typeface="Arial" panose="020B0604020202020204" pitchFamily="34" charset="0"/>
              </a:rPr>
              <a:t>, </a:t>
            </a:r>
            <a:r>
              <a:rPr lang="en-US" sz="1100" b="0" i="1" dirty="0">
                <a:solidFill>
                  <a:srgbClr val="222222"/>
                </a:solidFill>
                <a:effectLst/>
                <a:latin typeface="Arial" panose="020B0604020202020204" pitchFamily="34" charset="0"/>
              </a:rPr>
              <a:t>52</a:t>
            </a:r>
            <a:r>
              <a:rPr lang="en-US" sz="1100" b="0" i="0" dirty="0">
                <a:solidFill>
                  <a:srgbClr val="222222"/>
                </a:solidFill>
                <a:effectLst/>
                <a:latin typeface="Arial" panose="020B0604020202020204" pitchFamily="34" charset="0"/>
              </a:rPr>
              <a:t>(6), 1479-1495.</a:t>
            </a:r>
            <a:endParaRPr lang="en-CA" sz="1100" dirty="0"/>
          </a:p>
        </p:txBody>
      </p:sp>
    </p:spTree>
    <p:extLst>
      <p:ext uri="{BB962C8B-B14F-4D97-AF65-F5344CB8AC3E}">
        <p14:creationId xmlns:p14="http://schemas.microsoft.com/office/powerpoint/2010/main" val="4261441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ars in factory">
            <a:extLst>
              <a:ext uri="{FF2B5EF4-FFF2-40B4-BE49-F238E27FC236}">
                <a16:creationId xmlns:a16="http://schemas.microsoft.com/office/drawing/2014/main" id="{AFE7DCC4-14F5-DA38-486E-73046CBE96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ontent Placeholder 4">
            <a:extLst>
              <a:ext uri="{FF2B5EF4-FFF2-40B4-BE49-F238E27FC236}">
                <a16:creationId xmlns:a16="http://schemas.microsoft.com/office/drawing/2014/main" id="{2825F702-0A94-55CC-7981-13848E904AA5}"/>
              </a:ext>
            </a:extLst>
          </p:cNvPr>
          <p:cNvSpPr>
            <a:spLocks noGrp="1"/>
          </p:cNvSpPr>
          <p:nvPr>
            <p:ph idx="10"/>
          </p:nvPr>
        </p:nvSpPr>
        <p:spPr/>
        <p:txBody>
          <a:bodyPr/>
          <a:lstStyle/>
          <a:p>
            <a:endParaRPr lang="en-CA" dirty="0"/>
          </a:p>
        </p:txBody>
      </p:sp>
    </p:spTree>
    <p:extLst>
      <p:ext uri="{BB962C8B-B14F-4D97-AF65-F5344CB8AC3E}">
        <p14:creationId xmlns:p14="http://schemas.microsoft.com/office/powerpoint/2010/main" val="78606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158" y="595813"/>
            <a:ext cx="10075333" cy="1116012"/>
          </a:xfrm>
        </p:spPr>
        <p:txBody>
          <a:bodyPr>
            <a:normAutofit/>
          </a:bodyPr>
          <a:lstStyle/>
          <a:p>
            <a:r>
              <a:rPr lang="en-US" sz="4000" dirty="0"/>
              <a:t>Learning Objectives</a:t>
            </a:r>
          </a:p>
        </p:txBody>
      </p:sp>
      <p:sp>
        <p:nvSpPr>
          <p:cNvPr id="3" name="Content Placeholder 2"/>
          <p:cNvSpPr>
            <a:spLocks noGrp="1"/>
          </p:cNvSpPr>
          <p:nvPr>
            <p:ph idx="10"/>
          </p:nvPr>
        </p:nvSpPr>
        <p:spPr>
          <a:xfrm>
            <a:off x="437158" y="1711825"/>
            <a:ext cx="10723421" cy="4407616"/>
          </a:xfrm>
        </p:spPr>
        <p:txBody>
          <a:bodyPr>
            <a:normAutofit/>
          </a:bodyPr>
          <a:lstStyle/>
          <a:p>
            <a:r>
              <a:rPr lang="en-US" sz="3200" dirty="0"/>
              <a:t>Explain the impact of automation on the workplace</a:t>
            </a:r>
          </a:p>
          <a:p>
            <a:r>
              <a:rPr lang="en-US" sz="3200" dirty="0"/>
              <a:t>Explain the concept of human-robot interaction</a:t>
            </a:r>
          </a:p>
          <a:p>
            <a:r>
              <a:rPr lang="en-US" sz="3200" dirty="0"/>
              <a:t>Summarize the hazards of human-robot interaction and corresponding injury prevention strategies</a:t>
            </a:r>
          </a:p>
          <a:p>
            <a:r>
              <a:rPr lang="en-US" sz="3200" dirty="0"/>
              <a:t>Safety precautions when automation and robots are used </a:t>
            </a:r>
          </a:p>
          <a:p>
            <a:r>
              <a:rPr lang="en-US" sz="3200" dirty="0"/>
              <a:t>Strategies for minimizing the safety problems of automation </a:t>
            </a:r>
          </a:p>
          <a:p>
            <a:r>
              <a:rPr lang="en-US" sz="3200" dirty="0"/>
              <a:t>Summarize the most pressing challenges in this area </a:t>
            </a:r>
          </a:p>
        </p:txBody>
      </p:sp>
    </p:spTree>
    <p:extLst>
      <p:ext uri="{BB962C8B-B14F-4D97-AF65-F5344CB8AC3E}">
        <p14:creationId xmlns:p14="http://schemas.microsoft.com/office/powerpoint/2010/main" val="5421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E7BF9D-C370-4CAF-824E-B3E581F4D863}"/>
              </a:ext>
            </a:extLst>
          </p:cNvPr>
          <p:cNvSpPr txBox="1"/>
          <p:nvPr/>
        </p:nvSpPr>
        <p:spPr>
          <a:xfrm>
            <a:off x="366501" y="1712672"/>
            <a:ext cx="11099768" cy="2616101"/>
          </a:xfrm>
          <a:prstGeom prst="rect">
            <a:avLst/>
          </a:prstGeom>
          <a:noFill/>
        </p:spPr>
        <p:txBody>
          <a:bodyPr wrap="square">
            <a:spAutoFit/>
          </a:bodyPr>
          <a:lstStyle/>
          <a:p>
            <a:pPr algn="just">
              <a:defRPr/>
            </a:pPr>
            <a:r>
              <a:rPr lang="en-US" sz="2400" b="1" dirty="0">
                <a:cs typeface="Times New Roman" panose="02020603050405020304" pitchFamily="18" charset="0"/>
              </a:rPr>
              <a:t>Material Handling</a:t>
            </a:r>
            <a:endParaRPr lang="en-US" sz="2800" dirty="0">
              <a:cs typeface="Times New Roman" panose="02020603050405020304" pitchFamily="18" charset="0"/>
            </a:endParaRPr>
          </a:p>
          <a:p>
            <a:pPr algn="just">
              <a:defRPr/>
            </a:pPr>
            <a:r>
              <a:rPr lang="en-US" sz="2800" dirty="0">
                <a:cs typeface="Times New Roman" panose="02020603050405020304" pitchFamily="18" charset="0"/>
              </a:rPr>
              <a:t>The flow patterns in manufacturing can be automated</a:t>
            </a:r>
          </a:p>
          <a:p>
            <a:pPr marL="800100" lvl="1" indent="-342900" algn="just">
              <a:buFont typeface="Wingdings" panose="05000000000000000000" pitchFamily="2" charset="2"/>
              <a:buChar char="Ø"/>
              <a:defRPr/>
            </a:pPr>
            <a:r>
              <a:rPr lang="en-US" sz="2800" dirty="0">
                <a:cs typeface="Times New Roman" panose="02020603050405020304" pitchFamily="18" charset="0"/>
              </a:rPr>
              <a:t>Mechanized and automated systems like running conveyors, shuttle carts, automated guided vehicles, robots and other devices.</a:t>
            </a:r>
          </a:p>
          <a:p>
            <a:pPr algn="just">
              <a:defRPr/>
            </a:pPr>
            <a:endParaRPr lang="en-US" sz="2800" dirty="0">
              <a:cs typeface="Times New Roman" panose="02020603050405020304" pitchFamily="18" charset="0"/>
            </a:endParaRPr>
          </a:p>
          <a:p>
            <a:pPr algn="just">
              <a:defRPr/>
            </a:pPr>
            <a:endParaRPr lang="en-US" sz="2800" b="1" dirty="0">
              <a:cs typeface="Times New Roman" panose="02020603050405020304" pitchFamily="18" charset="0"/>
            </a:endParaRPr>
          </a:p>
        </p:txBody>
      </p:sp>
      <p:sp>
        <p:nvSpPr>
          <p:cNvPr id="19460" name="Rectangle 1">
            <a:extLst>
              <a:ext uri="{FF2B5EF4-FFF2-40B4-BE49-F238E27FC236}">
                <a16:creationId xmlns:a16="http://schemas.microsoft.com/office/drawing/2014/main" id="{4BE10D06-79EA-429F-B496-FAF4FD9CFF38}"/>
              </a:ext>
            </a:extLst>
          </p:cNvPr>
          <p:cNvSpPr>
            <a:spLocks noChangeArrowheads="1"/>
          </p:cNvSpPr>
          <p:nvPr/>
        </p:nvSpPr>
        <p:spPr bwMode="auto">
          <a:xfrm>
            <a:off x="366501" y="389233"/>
            <a:ext cx="1094103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mj-lt"/>
                <a:cs typeface="Times New Roman" panose="02020603050405020304" pitchFamily="18" charset="0"/>
              </a:rPr>
              <a:t>Material Flow Systems in Manufacturing</a:t>
            </a:r>
          </a:p>
          <a:p>
            <a:endParaRPr lang="en-US" altLang="en-US" sz="4000" dirty="0">
              <a:latin typeface="+mj-lt"/>
              <a:cs typeface="Times New Roman" panose="02020603050405020304" pitchFamily="18" charset="0"/>
            </a:endParaRPr>
          </a:p>
        </p:txBody>
      </p:sp>
      <p:sp>
        <p:nvSpPr>
          <p:cNvPr id="2" name="Slide Number Placeholder 1">
            <a:extLst>
              <a:ext uri="{FF2B5EF4-FFF2-40B4-BE49-F238E27FC236}">
                <a16:creationId xmlns:a16="http://schemas.microsoft.com/office/drawing/2014/main" id="{CAFD2FD7-8430-4FED-A4A8-85979A95A6AC}"/>
              </a:ext>
            </a:extLst>
          </p:cNvPr>
          <p:cNvSpPr>
            <a:spLocks noGrp="1"/>
          </p:cNvSpPr>
          <p:nvPr>
            <p:ph type="sldNum" sz="quarter" idx="12"/>
          </p:nvPr>
        </p:nvSpPr>
        <p:spPr/>
        <p:txBody>
          <a:bodyPr/>
          <a:lstStyle/>
          <a:p>
            <a:fld id="{B8497157-E797-474E-BF29-FF984C29C7BD}" type="slidenum">
              <a:rPr lang="en-US" smtClean="0"/>
              <a:t>20</a:t>
            </a:fld>
            <a:endParaRPr lang="en-US"/>
          </a:p>
        </p:txBody>
      </p:sp>
      <p:pic>
        <p:nvPicPr>
          <p:cNvPr id="4" name="Picture 3" descr="How &lt;strong&gt;Conveyor&lt;/strong&gt; Systems Have Changed the Functioning of Our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1261" y="4212368"/>
            <a:ext cx="3005750" cy="2003833"/>
          </a:xfrm>
          <a:prstGeom prst="rect">
            <a:avLst/>
          </a:prstGeom>
        </p:spPr>
      </p:pic>
      <p:pic>
        <p:nvPicPr>
          <p:cNvPr id="7172" name="Picture 4" descr="https://upload.wikimedia.org/wikipedia/commons/1/12/OCME_AURIGA_LG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9440" y="4212367"/>
            <a:ext cx="2505939" cy="199759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upload.wikimedia.org/wikipedia/commons/c/cb/KUKA_robot_for_flat_glas_handl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7806" y="4206127"/>
            <a:ext cx="3013282" cy="20038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190" y="244475"/>
            <a:ext cx="9875838" cy="1355725"/>
          </a:xfrm>
        </p:spPr>
        <p:txBody>
          <a:bodyPr/>
          <a:lstStyle/>
          <a:p>
            <a:r>
              <a:rPr lang="en-US" dirty="0"/>
              <a:t>Manufacturing Methods</a:t>
            </a:r>
          </a:p>
        </p:txBody>
      </p:sp>
      <p:sp>
        <p:nvSpPr>
          <p:cNvPr id="3" name="Content Placeholder 2"/>
          <p:cNvSpPr>
            <a:spLocks noGrp="1"/>
          </p:cNvSpPr>
          <p:nvPr>
            <p:ph idx="1"/>
          </p:nvPr>
        </p:nvSpPr>
        <p:spPr>
          <a:xfrm>
            <a:off x="287736" y="1333500"/>
            <a:ext cx="10859235" cy="5034643"/>
          </a:xfrm>
        </p:spPr>
        <p:txBody>
          <a:bodyPr>
            <a:normAutofit fontScale="92500" lnSpcReduction="10000"/>
          </a:bodyPr>
          <a:lstStyle/>
          <a:p>
            <a:r>
              <a:rPr lang="en-US" dirty="0">
                <a:solidFill>
                  <a:schemeClr val="tx1"/>
                </a:solidFill>
              </a:rPr>
              <a:t>CNC Machining </a:t>
            </a:r>
          </a:p>
          <a:p>
            <a:pPr lvl="1"/>
            <a:r>
              <a:rPr lang="en-US" dirty="0">
                <a:solidFill>
                  <a:schemeClr val="tx1"/>
                </a:solidFill>
              </a:rPr>
              <a:t>Manual or Automated</a:t>
            </a:r>
          </a:p>
          <a:p>
            <a:pPr lvl="1"/>
            <a:r>
              <a:rPr lang="en-US" dirty="0">
                <a:solidFill>
                  <a:schemeClr val="tx1"/>
                </a:solidFill>
              </a:rPr>
              <a:t>Can have multiple axis</a:t>
            </a:r>
          </a:p>
          <a:p>
            <a:pPr lvl="1"/>
            <a:r>
              <a:rPr lang="en-US" dirty="0">
                <a:solidFill>
                  <a:schemeClr val="tx1"/>
                </a:solidFill>
              </a:rPr>
              <a:t>https://www.youtube.com/watch?v=8cp4eCXnc4Q</a:t>
            </a:r>
          </a:p>
          <a:p>
            <a:r>
              <a:rPr lang="en-US" dirty="0">
                <a:solidFill>
                  <a:schemeClr val="tx1"/>
                </a:solidFill>
              </a:rPr>
              <a:t>Lathe</a:t>
            </a:r>
          </a:p>
          <a:p>
            <a:pPr lvl="1"/>
            <a:r>
              <a:rPr lang="en-US" dirty="0">
                <a:solidFill>
                  <a:schemeClr val="tx1"/>
                </a:solidFill>
              </a:rPr>
              <a:t>Turn the part and use a tool to make the shape</a:t>
            </a:r>
          </a:p>
          <a:p>
            <a:pPr lvl="2"/>
            <a:r>
              <a:rPr lang="en-US" sz="1600" dirty="0">
                <a:solidFill>
                  <a:schemeClr val="tx1"/>
                </a:solidFill>
              </a:rPr>
              <a:t>Turning a square part - https://www.youtube.com/watch?v=-2ygW0fSnjg</a:t>
            </a:r>
          </a:p>
          <a:p>
            <a:r>
              <a:rPr lang="en-US" dirty="0">
                <a:solidFill>
                  <a:schemeClr val="tx1"/>
                </a:solidFill>
              </a:rPr>
              <a:t>Casting</a:t>
            </a:r>
          </a:p>
          <a:p>
            <a:pPr lvl="1"/>
            <a:r>
              <a:rPr lang="en-US" dirty="0">
                <a:solidFill>
                  <a:schemeClr val="tx1"/>
                </a:solidFill>
              </a:rPr>
              <a:t>Using some kind of mold (sand, wax, </a:t>
            </a:r>
            <a:r>
              <a:rPr lang="en-US" dirty="0" err="1">
                <a:solidFill>
                  <a:schemeClr val="tx1"/>
                </a:solidFill>
              </a:rPr>
              <a:t>etc</a:t>
            </a:r>
            <a:r>
              <a:rPr lang="en-US" dirty="0">
                <a:solidFill>
                  <a:schemeClr val="tx1"/>
                </a:solidFill>
              </a:rPr>
              <a:t>) and filling with material (usually metal)</a:t>
            </a:r>
          </a:p>
          <a:p>
            <a:pPr lvl="2"/>
            <a:r>
              <a:rPr lang="en-US" sz="1600" dirty="0">
                <a:solidFill>
                  <a:schemeClr val="tx1"/>
                </a:solidFill>
              </a:rPr>
              <a:t>https://www.youtube.com/watch?v=LmjAQGvSrF0Injection Molding</a:t>
            </a:r>
            <a:endParaRPr lang="en-US" sz="1600" dirty="0">
              <a:solidFill>
                <a:schemeClr val="tx1"/>
              </a:solidFill>
              <a:hlinkClick r:id="" action="ppaction://noaction"/>
            </a:endParaRPr>
          </a:p>
          <a:p>
            <a:pPr lvl="2"/>
            <a:r>
              <a:rPr lang="en-US" sz="1600" dirty="0">
                <a:solidFill>
                  <a:schemeClr val="tx1"/>
                </a:solidFill>
                <a:hlinkClick r:id="" action="ppaction://noaction"/>
              </a:rPr>
              <a:t>https://www.youtube.com/watch?v=pwaXCko_Tkw</a:t>
            </a:r>
            <a:endParaRPr lang="en-US" sz="1600" dirty="0">
              <a:solidFill>
                <a:schemeClr val="tx1"/>
              </a:solidFill>
            </a:endParaRPr>
          </a:p>
          <a:p>
            <a:pPr lvl="1"/>
            <a:r>
              <a:rPr lang="en-US" dirty="0">
                <a:solidFill>
                  <a:schemeClr val="tx1"/>
                </a:solidFill>
              </a:rPr>
              <a:t>Most common </a:t>
            </a:r>
          </a:p>
          <a:p>
            <a:pPr lvl="1"/>
            <a:r>
              <a:rPr lang="en-US" dirty="0">
                <a:solidFill>
                  <a:schemeClr val="tx1"/>
                </a:solidFill>
              </a:rPr>
              <a:t>Uses high temperature and high pressure to “inject” material into a mold cavity</a:t>
            </a:r>
          </a:p>
          <a:p>
            <a:r>
              <a:rPr lang="en-US" dirty="0"/>
              <a:t>Additive Manufacturing (3D printing)</a:t>
            </a:r>
            <a:endParaRPr lang="en-US" dirty="0">
              <a:solidFill>
                <a:schemeClr val="tx1"/>
              </a:solidFill>
            </a:endParaRPr>
          </a:p>
        </p:txBody>
      </p:sp>
      <p:pic>
        <p:nvPicPr>
          <p:cNvPr id="6" name="gi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48599" y="1341437"/>
            <a:ext cx="3657600" cy="2087563"/>
          </a:xfrm>
          <a:prstGeom prst="rect">
            <a:avLst/>
          </a:prstGeom>
        </p:spPr>
      </p:pic>
    </p:spTree>
    <p:extLst>
      <p:ext uri="{BB962C8B-B14F-4D97-AF65-F5344CB8AC3E}">
        <p14:creationId xmlns:p14="http://schemas.microsoft.com/office/powerpoint/2010/main" val="268230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638F3-AC34-43C4-BD75-877A4ACD5456}"/>
              </a:ext>
            </a:extLst>
          </p:cNvPr>
          <p:cNvSpPr>
            <a:spLocks noGrp="1"/>
          </p:cNvSpPr>
          <p:nvPr>
            <p:ph type="title"/>
          </p:nvPr>
        </p:nvSpPr>
        <p:spPr/>
        <p:txBody>
          <a:bodyPr/>
          <a:lstStyle/>
          <a:p>
            <a:r>
              <a:rPr lang="en-CA" dirty="0"/>
              <a:t>Car Manufacturing Tasks</a:t>
            </a:r>
          </a:p>
        </p:txBody>
      </p:sp>
      <p:sp>
        <p:nvSpPr>
          <p:cNvPr id="3" name="Content Placeholder 2">
            <a:extLst>
              <a:ext uri="{FF2B5EF4-FFF2-40B4-BE49-F238E27FC236}">
                <a16:creationId xmlns:a16="http://schemas.microsoft.com/office/drawing/2014/main" id="{FFD99DC4-8685-4567-ADEB-D886EDFAA853}"/>
              </a:ext>
            </a:extLst>
          </p:cNvPr>
          <p:cNvSpPr>
            <a:spLocks noGrp="1"/>
          </p:cNvSpPr>
          <p:nvPr>
            <p:ph idx="1"/>
          </p:nvPr>
        </p:nvSpPr>
        <p:spPr/>
        <p:txBody>
          <a:bodyPr/>
          <a:lstStyle/>
          <a:p>
            <a:r>
              <a:rPr lang="en-CA" dirty="0"/>
              <a:t>Assembly</a:t>
            </a:r>
          </a:p>
          <a:p>
            <a:r>
              <a:rPr lang="en-CA" dirty="0"/>
              <a:t>Painting</a:t>
            </a:r>
          </a:p>
          <a:p>
            <a:r>
              <a:rPr lang="en-CA" dirty="0"/>
              <a:t>Welding</a:t>
            </a:r>
          </a:p>
          <a:p>
            <a:r>
              <a:rPr lang="en-CA" dirty="0"/>
              <a:t>Machine tending (load or unload parts, materials, tools from a machine)</a:t>
            </a:r>
          </a:p>
          <a:p>
            <a:r>
              <a:rPr lang="en-CA" dirty="0"/>
              <a:t>Material removal and polishing</a:t>
            </a:r>
          </a:p>
          <a:p>
            <a:r>
              <a:rPr lang="en-CA" dirty="0"/>
              <a:t>Quality inspection</a:t>
            </a:r>
          </a:p>
          <a:p>
            <a:endParaRPr lang="en-CA" dirty="0"/>
          </a:p>
          <a:p>
            <a:endParaRPr lang="en-CA" dirty="0"/>
          </a:p>
        </p:txBody>
      </p:sp>
      <p:sp>
        <p:nvSpPr>
          <p:cNvPr id="4" name="Slide Number Placeholder 3">
            <a:extLst>
              <a:ext uri="{FF2B5EF4-FFF2-40B4-BE49-F238E27FC236}">
                <a16:creationId xmlns:a16="http://schemas.microsoft.com/office/drawing/2014/main" id="{C076A698-26C9-4B9C-A14C-89F09DE0201F}"/>
              </a:ext>
            </a:extLst>
          </p:cNvPr>
          <p:cNvSpPr>
            <a:spLocks noGrp="1"/>
          </p:cNvSpPr>
          <p:nvPr>
            <p:ph type="sldNum" sz="quarter" idx="12"/>
          </p:nvPr>
        </p:nvSpPr>
        <p:spPr/>
        <p:txBody>
          <a:bodyPr/>
          <a:lstStyle/>
          <a:p>
            <a:fld id="{BE698E63-3BBE-438A-84EA-CA7C1B20A6CD}" type="slidenum">
              <a:rPr lang="en-US" smtClean="0"/>
              <a:t>22</a:t>
            </a:fld>
            <a:endParaRPr lang="en-US"/>
          </a:p>
        </p:txBody>
      </p:sp>
    </p:spTree>
    <p:extLst>
      <p:ext uri="{BB962C8B-B14F-4D97-AF65-F5344CB8AC3E}">
        <p14:creationId xmlns:p14="http://schemas.microsoft.com/office/powerpoint/2010/main" val="1891135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595760" y="4233"/>
            <a:ext cx="9385917" cy="1143000"/>
          </a:xfrm>
        </p:spPr>
        <p:txBody>
          <a:bodyPr/>
          <a:lstStyle/>
          <a:p>
            <a:r>
              <a:rPr lang="en-GB" sz="2800" dirty="0" err="1"/>
              <a:t>Wickens</a:t>
            </a:r>
            <a:r>
              <a:rPr lang="en-GB" sz="2800" dirty="0"/>
              <a:t> et al Model of Human Information Processing</a:t>
            </a:r>
          </a:p>
        </p:txBody>
      </p:sp>
      <p:pic>
        <p:nvPicPr>
          <p:cNvPr id="77827" name="Picture 3"/>
          <p:cNvPicPr>
            <a:picLocks noChangeAspect="1" noChangeArrowheads="1"/>
          </p:cNvPicPr>
          <p:nvPr/>
        </p:nvPicPr>
        <p:blipFill rotWithShape="1">
          <a:blip r:embed="rId3" cstate="print"/>
          <a:srcRect l="-1521" t="-653" r="1521" b="14079"/>
          <a:stretch/>
        </p:blipFill>
        <p:spPr bwMode="auto">
          <a:xfrm>
            <a:off x="1917761" y="834162"/>
            <a:ext cx="8356477" cy="5887313"/>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9D47A4FB-CEBD-444C-A4CD-BA30B53BA63D}" type="slidenum">
              <a:rPr lang="en-US" smtClean="0"/>
              <a:pPr/>
              <a:t>23</a:t>
            </a:fld>
            <a:endParaRPr lang="en-US"/>
          </a:p>
        </p:txBody>
      </p:sp>
    </p:spTree>
    <p:extLst>
      <p:ext uri="{BB962C8B-B14F-4D97-AF65-F5344CB8AC3E}">
        <p14:creationId xmlns:p14="http://schemas.microsoft.com/office/powerpoint/2010/main" val="63019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595760" y="4233"/>
            <a:ext cx="9385917" cy="1143000"/>
          </a:xfrm>
        </p:spPr>
        <p:txBody>
          <a:bodyPr/>
          <a:lstStyle/>
          <a:p>
            <a:r>
              <a:rPr lang="en-GB" sz="2800" dirty="0"/>
              <a:t>Types and Levels of Automation</a:t>
            </a:r>
          </a:p>
        </p:txBody>
      </p:sp>
      <p:sp>
        <p:nvSpPr>
          <p:cNvPr id="2" name="Slide Number Placeholder 1"/>
          <p:cNvSpPr>
            <a:spLocks noGrp="1"/>
          </p:cNvSpPr>
          <p:nvPr>
            <p:ph type="sldNum" sz="quarter" idx="12"/>
          </p:nvPr>
        </p:nvSpPr>
        <p:spPr/>
        <p:txBody>
          <a:bodyPr/>
          <a:lstStyle/>
          <a:p>
            <a:fld id="{9D47A4FB-CEBD-444C-A4CD-BA30B53BA63D}" type="slidenum">
              <a:rPr lang="en-US" smtClean="0"/>
              <a:pPr/>
              <a:t>24</a:t>
            </a:fld>
            <a:endParaRPr lang="en-US"/>
          </a:p>
        </p:txBody>
      </p:sp>
      <p:pic>
        <p:nvPicPr>
          <p:cNvPr id="4" name="Picture 3">
            <a:extLst>
              <a:ext uri="{FF2B5EF4-FFF2-40B4-BE49-F238E27FC236}">
                <a16:creationId xmlns:a16="http://schemas.microsoft.com/office/drawing/2014/main" id="{32573B82-F278-BBA8-5141-B51DCC65AC11}"/>
              </a:ext>
            </a:extLst>
          </p:cNvPr>
          <p:cNvPicPr>
            <a:picLocks noChangeAspect="1"/>
          </p:cNvPicPr>
          <p:nvPr/>
        </p:nvPicPr>
        <p:blipFill>
          <a:blip r:embed="rId3"/>
          <a:stretch>
            <a:fillRect/>
          </a:stretch>
        </p:blipFill>
        <p:spPr>
          <a:xfrm>
            <a:off x="2237511" y="819621"/>
            <a:ext cx="7096495" cy="6034146"/>
          </a:xfrm>
          <a:prstGeom prst="rect">
            <a:avLst/>
          </a:prstGeom>
        </p:spPr>
      </p:pic>
    </p:spTree>
    <p:extLst>
      <p:ext uri="{BB962C8B-B14F-4D97-AF65-F5344CB8AC3E}">
        <p14:creationId xmlns:p14="http://schemas.microsoft.com/office/powerpoint/2010/main" val="1910767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D479-C5F0-451F-A161-7B539DC147A2}"/>
              </a:ext>
            </a:extLst>
          </p:cNvPr>
          <p:cNvSpPr>
            <a:spLocks noGrp="1"/>
          </p:cNvSpPr>
          <p:nvPr>
            <p:ph type="title"/>
          </p:nvPr>
        </p:nvSpPr>
        <p:spPr/>
        <p:txBody>
          <a:bodyPr/>
          <a:lstStyle/>
          <a:p>
            <a:r>
              <a:rPr lang="en-CA" dirty="0"/>
              <a:t>Co-bots in a CNC cell</a:t>
            </a:r>
          </a:p>
        </p:txBody>
      </p:sp>
      <p:sp>
        <p:nvSpPr>
          <p:cNvPr id="3" name="Content Placeholder 2">
            <a:extLst>
              <a:ext uri="{FF2B5EF4-FFF2-40B4-BE49-F238E27FC236}">
                <a16:creationId xmlns:a16="http://schemas.microsoft.com/office/drawing/2014/main" id="{24B7D083-10A6-42E4-A99B-580C4D3A5DDE}"/>
              </a:ext>
            </a:extLst>
          </p:cNvPr>
          <p:cNvSpPr>
            <a:spLocks noGrp="1"/>
          </p:cNvSpPr>
          <p:nvPr>
            <p:ph idx="1"/>
          </p:nvPr>
        </p:nvSpPr>
        <p:spPr>
          <a:xfrm>
            <a:off x="6733309" y="1825625"/>
            <a:ext cx="4620491" cy="4351338"/>
          </a:xfrm>
        </p:spPr>
        <p:txBody>
          <a:bodyPr>
            <a:normAutofit/>
          </a:bodyPr>
          <a:lstStyle/>
          <a:p>
            <a:pPr algn="l">
              <a:buFont typeface="Arial" panose="020B0604020202020204" pitchFamily="34" charset="0"/>
              <a:buChar char="•"/>
            </a:pPr>
            <a:r>
              <a:rPr lang="en-US" b="0" i="0" dirty="0">
                <a:effectLst/>
                <a:latin typeface="Söhne"/>
              </a:rPr>
              <a:t>Co-bots are collaborative robots designed to work safely alongside humans.</a:t>
            </a:r>
          </a:p>
          <a:p>
            <a:pPr algn="l">
              <a:buFont typeface="Arial" panose="020B0604020202020204" pitchFamily="34" charset="0"/>
              <a:buChar char="•"/>
            </a:pPr>
            <a:r>
              <a:rPr lang="en-US" b="0" i="0" dirty="0">
                <a:effectLst/>
                <a:latin typeface="Söhne"/>
              </a:rPr>
              <a:t>They can perform tasks in a CNC cell such as loading and unloading workpieces, tool changes, and part inspection.</a:t>
            </a:r>
          </a:p>
          <a:p>
            <a:pPr marL="0" indent="0" algn="l">
              <a:buNone/>
            </a:pPr>
            <a:endParaRPr lang="en-US" b="0" i="0" dirty="0">
              <a:effectLst/>
              <a:latin typeface="Söhne"/>
            </a:endParaRPr>
          </a:p>
          <a:p>
            <a:endParaRPr lang="en-CA" dirty="0"/>
          </a:p>
        </p:txBody>
      </p:sp>
      <p:sp>
        <p:nvSpPr>
          <p:cNvPr id="4" name="Slide Number Placeholder 3">
            <a:extLst>
              <a:ext uri="{FF2B5EF4-FFF2-40B4-BE49-F238E27FC236}">
                <a16:creationId xmlns:a16="http://schemas.microsoft.com/office/drawing/2014/main" id="{26498704-81FE-4FD6-AAB4-BA23F40568A6}"/>
              </a:ext>
            </a:extLst>
          </p:cNvPr>
          <p:cNvSpPr>
            <a:spLocks noGrp="1"/>
          </p:cNvSpPr>
          <p:nvPr>
            <p:ph type="sldNum" sz="quarter" idx="12"/>
          </p:nvPr>
        </p:nvSpPr>
        <p:spPr/>
        <p:txBody>
          <a:bodyPr/>
          <a:lstStyle/>
          <a:p>
            <a:fld id="{BE698E63-3BBE-438A-84EA-CA7C1B20A6CD}" type="slidenum">
              <a:rPr lang="en-US" smtClean="0"/>
              <a:t>25</a:t>
            </a:fld>
            <a:endParaRPr lang="en-US"/>
          </a:p>
        </p:txBody>
      </p:sp>
      <p:pic>
        <p:nvPicPr>
          <p:cNvPr id="3074" name="Picture 2">
            <a:extLst>
              <a:ext uri="{FF2B5EF4-FFF2-40B4-BE49-F238E27FC236}">
                <a16:creationId xmlns:a16="http://schemas.microsoft.com/office/drawing/2014/main" id="{2B6205BA-0A8B-44AB-B362-D06C5FCAB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71" y="1690688"/>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EBA8E5-9BA8-4A22-8C45-640DBE84D352}"/>
              </a:ext>
            </a:extLst>
          </p:cNvPr>
          <p:cNvSpPr txBox="1"/>
          <p:nvPr/>
        </p:nvSpPr>
        <p:spPr>
          <a:xfrm>
            <a:off x="838200" y="5712659"/>
            <a:ext cx="6094638" cy="369332"/>
          </a:xfrm>
          <a:prstGeom prst="rect">
            <a:avLst/>
          </a:prstGeom>
          <a:noFill/>
        </p:spPr>
        <p:txBody>
          <a:bodyPr wrap="square">
            <a:spAutoFit/>
          </a:bodyPr>
          <a:lstStyle/>
          <a:p>
            <a:r>
              <a:rPr lang="en-CA" dirty="0"/>
              <a:t>https://robotiq.com/applications/machine-tending</a:t>
            </a:r>
          </a:p>
        </p:txBody>
      </p:sp>
    </p:spTree>
    <p:extLst>
      <p:ext uri="{BB962C8B-B14F-4D97-AF65-F5344CB8AC3E}">
        <p14:creationId xmlns:p14="http://schemas.microsoft.com/office/powerpoint/2010/main" val="2563740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dirty="0"/>
          </a:p>
        </p:txBody>
      </p:sp>
      <p:sp>
        <p:nvSpPr>
          <p:cNvPr id="9" name="Title 8">
            <a:extLst>
              <a:ext uri="{FF2B5EF4-FFF2-40B4-BE49-F238E27FC236}">
                <a16:creationId xmlns:a16="http://schemas.microsoft.com/office/drawing/2014/main" id="{A5BF05F9-2AF3-07D1-9089-4695F49599DE}"/>
              </a:ext>
            </a:extLst>
          </p:cNvPr>
          <p:cNvSpPr>
            <a:spLocks noGrp="1"/>
          </p:cNvSpPr>
          <p:nvPr>
            <p:ph type="title"/>
          </p:nvPr>
        </p:nvSpPr>
        <p:spPr/>
        <p:txBody>
          <a:bodyPr/>
          <a:lstStyle/>
          <a:p>
            <a:r>
              <a:rPr lang="en-CA" dirty="0"/>
              <a:t>Human-Robot Interaction across Vicente’s Human Tech Ladder</a:t>
            </a:r>
          </a:p>
        </p:txBody>
      </p:sp>
      <p:pic>
        <p:nvPicPr>
          <p:cNvPr id="7170" name="Picture 2">
            <a:extLst>
              <a:ext uri="{FF2B5EF4-FFF2-40B4-BE49-F238E27FC236}">
                <a16:creationId xmlns:a16="http://schemas.microsoft.com/office/drawing/2014/main" id="{6D001C69-C466-8CAE-4016-A4F053363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17" y="1786504"/>
            <a:ext cx="3534690" cy="4474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8D7F9D-65E7-F813-6664-CCE9514577D5}"/>
              </a:ext>
            </a:extLst>
          </p:cNvPr>
          <p:cNvSpPr txBox="1"/>
          <p:nvPr/>
        </p:nvSpPr>
        <p:spPr>
          <a:xfrm>
            <a:off x="945017" y="6202460"/>
            <a:ext cx="3810680" cy="307777"/>
          </a:xfrm>
          <a:prstGeom prst="rect">
            <a:avLst/>
          </a:prstGeom>
          <a:noFill/>
        </p:spPr>
        <p:txBody>
          <a:bodyPr wrap="square">
            <a:spAutoFit/>
          </a:bodyPr>
          <a:lstStyle/>
          <a:p>
            <a:r>
              <a:rPr lang="en-US" sz="700" b="0" i="0" dirty="0" err="1">
                <a:solidFill>
                  <a:schemeClr val="tx1">
                    <a:lumMod val="50000"/>
                    <a:lumOff val="50000"/>
                  </a:schemeClr>
                </a:solidFill>
                <a:effectLst/>
                <a:latin typeface="Arial" panose="020B0604020202020204" pitchFamily="34" charset="0"/>
              </a:rPr>
              <a:t>Kozey</a:t>
            </a:r>
            <a:r>
              <a:rPr lang="en-US" sz="700" b="0" i="0" dirty="0">
                <a:solidFill>
                  <a:schemeClr val="tx1">
                    <a:lumMod val="50000"/>
                    <a:lumOff val="50000"/>
                  </a:schemeClr>
                </a:solidFill>
                <a:effectLst/>
                <a:latin typeface="Arial" panose="020B0604020202020204" pitchFamily="34" charset="0"/>
              </a:rPr>
              <a:t>, J. –An Application of Human Factors in Life Support Equipment and Emergency Egress. </a:t>
            </a:r>
            <a:r>
              <a:rPr lang="en-US" sz="700" b="0" i="1" dirty="0">
                <a:solidFill>
                  <a:schemeClr val="tx1">
                    <a:lumMod val="50000"/>
                    <a:lumOff val="50000"/>
                  </a:schemeClr>
                </a:solidFill>
                <a:effectLst/>
                <a:latin typeface="Arial" panose="020B0604020202020204" pitchFamily="34" charset="0"/>
              </a:rPr>
              <a:t>Survival at Sea for Mariners, Aviators and Search and Rescue Personnel</a:t>
            </a:r>
            <a:r>
              <a:rPr lang="en-US" sz="700" b="0" i="0" dirty="0">
                <a:solidFill>
                  <a:schemeClr val="tx1">
                    <a:lumMod val="50000"/>
                    <a:lumOff val="50000"/>
                  </a:schemeClr>
                </a:solidFill>
                <a:effectLst/>
                <a:latin typeface="Arial" panose="020B0604020202020204" pitchFamily="34" charset="0"/>
              </a:rPr>
              <a:t>.</a:t>
            </a:r>
            <a:endParaRPr lang="en-CA" sz="700" dirty="0">
              <a:solidFill>
                <a:schemeClr val="tx1">
                  <a:lumMod val="50000"/>
                  <a:lumOff val="50000"/>
                </a:schemeClr>
              </a:solidFill>
            </a:endParaRPr>
          </a:p>
        </p:txBody>
      </p:sp>
      <p:grpSp>
        <p:nvGrpSpPr>
          <p:cNvPr id="20" name="Group 19">
            <a:extLst>
              <a:ext uri="{FF2B5EF4-FFF2-40B4-BE49-F238E27FC236}">
                <a16:creationId xmlns:a16="http://schemas.microsoft.com/office/drawing/2014/main" id="{E206DC1E-B8BE-18A5-700A-B8FE31C255DB}"/>
              </a:ext>
            </a:extLst>
          </p:cNvPr>
          <p:cNvGrpSpPr/>
          <p:nvPr/>
        </p:nvGrpSpPr>
        <p:grpSpPr>
          <a:xfrm>
            <a:off x="5192726" y="5375050"/>
            <a:ext cx="2830966" cy="1379306"/>
            <a:chOff x="5192726" y="5375050"/>
            <a:chExt cx="2830966" cy="1379306"/>
          </a:xfrm>
        </p:grpSpPr>
        <p:pic>
          <p:nvPicPr>
            <p:cNvPr id="7172" name="Picture 4">
              <a:extLst>
                <a:ext uri="{FF2B5EF4-FFF2-40B4-BE49-F238E27FC236}">
                  <a16:creationId xmlns:a16="http://schemas.microsoft.com/office/drawing/2014/main" id="{5A9457C6-DB59-DF9E-3F9F-E0E8A149781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055"/>
            <a:stretch/>
          </p:blipFill>
          <p:spPr bwMode="auto">
            <a:xfrm>
              <a:off x="5192726" y="5375050"/>
              <a:ext cx="1308544" cy="11638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EC807AE-B5C5-9520-E413-461FDE981223}"/>
                </a:ext>
              </a:extLst>
            </p:cNvPr>
            <p:cNvSpPr txBox="1"/>
            <p:nvPr/>
          </p:nvSpPr>
          <p:spPr>
            <a:xfrm>
              <a:off x="5192726" y="6508135"/>
              <a:ext cx="2830966" cy="246221"/>
            </a:xfrm>
            <a:prstGeom prst="rect">
              <a:avLst/>
            </a:prstGeom>
            <a:noFill/>
          </p:spPr>
          <p:txBody>
            <a:bodyPr wrap="square">
              <a:spAutoFit/>
            </a:bodyPr>
            <a:lstStyle/>
            <a:p>
              <a:r>
                <a:rPr lang="en-US" sz="500" b="0" i="0" dirty="0">
                  <a:solidFill>
                    <a:schemeClr val="tx1">
                      <a:lumMod val="50000"/>
                      <a:lumOff val="50000"/>
                    </a:schemeClr>
                  </a:solidFill>
                  <a:effectLst/>
                  <a:latin typeface="Arial" panose="020B0604020202020204" pitchFamily="34" charset="0"/>
                </a:rPr>
                <a:t>Jeong, S. Y., Choi, Y. J., Park, P., &amp; Choi, S. G. (2005). Jerk limited velocity profile generation for high speed industrial robot trajectories. </a:t>
              </a:r>
              <a:r>
                <a:rPr lang="en-US" sz="500" b="0" i="1" dirty="0">
                  <a:solidFill>
                    <a:schemeClr val="tx1">
                      <a:lumMod val="50000"/>
                      <a:lumOff val="50000"/>
                    </a:schemeClr>
                  </a:solidFill>
                  <a:effectLst/>
                  <a:latin typeface="Arial" panose="020B0604020202020204" pitchFamily="34" charset="0"/>
                </a:rPr>
                <a:t>IFAC Proceedings Volumes</a:t>
              </a:r>
              <a:r>
                <a:rPr lang="en-US" sz="500" b="0" i="0" dirty="0">
                  <a:solidFill>
                    <a:schemeClr val="tx1">
                      <a:lumMod val="50000"/>
                      <a:lumOff val="50000"/>
                    </a:schemeClr>
                  </a:solidFill>
                  <a:effectLst/>
                  <a:latin typeface="Arial" panose="020B0604020202020204" pitchFamily="34" charset="0"/>
                </a:rPr>
                <a:t>, </a:t>
              </a:r>
              <a:r>
                <a:rPr lang="en-US" sz="500" b="0" i="1" dirty="0">
                  <a:solidFill>
                    <a:schemeClr val="tx1">
                      <a:lumMod val="50000"/>
                      <a:lumOff val="50000"/>
                    </a:schemeClr>
                  </a:solidFill>
                  <a:effectLst/>
                  <a:latin typeface="Arial" panose="020B0604020202020204" pitchFamily="34" charset="0"/>
                </a:rPr>
                <a:t>38</a:t>
              </a:r>
              <a:r>
                <a:rPr lang="en-US" sz="500" b="0" i="0" dirty="0">
                  <a:solidFill>
                    <a:schemeClr val="tx1">
                      <a:lumMod val="50000"/>
                      <a:lumOff val="50000"/>
                    </a:schemeClr>
                  </a:solidFill>
                  <a:effectLst/>
                  <a:latin typeface="Arial" panose="020B0604020202020204" pitchFamily="34" charset="0"/>
                </a:rPr>
                <a:t>(1), 595-600.</a:t>
              </a:r>
              <a:endParaRPr lang="en-CA" sz="500" dirty="0">
                <a:solidFill>
                  <a:schemeClr val="tx1">
                    <a:lumMod val="50000"/>
                    <a:lumOff val="50000"/>
                  </a:schemeClr>
                </a:solidFill>
              </a:endParaRPr>
            </a:p>
          </p:txBody>
        </p:sp>
      </p:grpSp>
      <p:grpSp>
        <p:nvGrpSpPr>
          <p:cNvPr id="21" name="Group 20">
            <a:extLst>
              <a:ext uri="{FF2B5EF4-FFF2-40B4-BE49-F238E27FC236}">
                <a16:creationId xmlns:a16="http://schemas.microsoft.com/office/drawing/2014/main" id="{A7D75427-0310-137D-F54C-F41A22AE3F86}"/>
              </a:ext>
            </a:extLst>
          </p:cNvPr>
          <p:cNvGrpSpPr/>
          <p:nvPr/>
        </p:nvGrpSpPr>
        <p:grpSpPr>
          <a:xfrm>
            <a:off x="7072313" y="4344905"/>
            <a:ext cx="6094638" cy="1565910"/>
            <a:chOff x="7072313" y="4344905"/>
            <a:chExt cx="6094638" cy="1565910"/>
          </a:xfrm>
        </p:grpSpPr>
        <p:pic>
          <p:nvPicPr>
            <p:cNvPr id="7174" name="Picture 6">
              <a:extLst>
                <a:ext uri="{FF2B5EF4-FFF2-40B4-BE49-F238E27FC236}">
                  <a16:creationId xmlns:a16="http://schemas.microsoft.com/office/drawing/2014/main" id="{DF28893E-1116-EF7E-3E5D-EF6F08ED98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401" r="14325" b="14506"/>
            <a:stretch/>
          </p:blipFill>
          <p:spPr bwMode="auto">
            <a:xfrm>
              <a:off x="7214289" y="4344905"/>
              <a:ext cx="2207414" cy="14124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C308AAD-F3F9-8B9C-F325-84F3A6D64346}"/>
                </a:ext>
              </a:extLst>
            </p:cNvPr>
            <p:cNvSpPr txBox="1"/>
            <p:nvPr/>
          </p:nvSpPr>
          <p:spPr>
            <a:xfrm>
              <a:off x="7072313" y="5726149"/>
              <a:ext cx="6094638" cy="184666"/>
            </a:xfrm>
            <a:prstGeom prst="rect">
              <a:avLst/>
            </a:prstGeom>
            <a:noFill/>
          </p:spPr>
          <p:txBody>
            <a:bodyPr wrap="square">
              <a:spAutoFit/>
            </a:bodyPr>
            <a:lstStyle/>
            <a:p>
              <a:r>
                <a:rPr lang="en-CA" sz="600" dirty="0">
                  <a:solidFill>
                    <a:schemeClr val="tx1">
                      <a:lumMod val="50000"/>
                      <a:lumOff val="50000"/>
                    </a:schemeClr>
                  </a:solidFill>
                </a:rPr>
                <a:t>https://commons.wikimedia.org/wiki/File:Teach_Pendant_ABB.JPG</a:t>
              </a:r>
            </a:p>
          </p:txBody>
        </p:sp>
      </p:grpSp>
      <p:grpSp>
        <p:nvGrpSpPr>
          <p:cNvPr id="22" name="Group 21">
            <a:extLst>
              <a:ext uri="{FF2B5EF4-FFF2-40B4-BE49-F238E27FC236}">
                <a16:creationId xmlns:a16="http://schemas.microsoft.com/office/drawing/2014/main" id="{6FC972DD-3032-268F-CAD5-C93DA3B94562}"/>
              </a:ext>
            </a:extLst>
          </p:cNvPr>
          <p:cNvGrpSpPr/>
          <p:nvPr/>
        </p:nvGrpSpPr>
        <p:grpSpPr>
          <a:xfrm>
            <a:off x="4624505" y="2604407"/>
            <a:ext cx="2498238" cy="2260733"/>
            <a:chOff x="4624505" y="2604407"/>
            <a:chExt cx="2498238" cy="2260733"/>
          </a:xfrm>
        </p:grpSpPr>
        <p:pic>
          <p:nvPicPr>
            <p:cNvPr id="7176" name="Picture 8" descr="Industrial robots - Distrelec Germany">
              <a:extLst>
                <a:ext uri="{FF2B5EF4-FFF2-40B4-BE49-F238E27FC236}">
                  <a16:creationId xmlns:a16="http://schemas.microsoft.com/office/drawing/2014/main" id="{60127E79-4140-4879-E35E-2C7C2AE5A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6318" y="2604407"/>
              <a:ext cx="2456425" cy="20111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D43815C-C74B-E5BC-0096-6F53C84289DF}"/>
                </a:ext>
              </a:extLst>
            </p:cNvPr>
            <p:cNvSpPr txBox="1"/>
            <p:nvPr/>
          </p:nvSpPr>
          <p:spPr>
            <a:xfrm>
              <a:off x="4624505" y="4557363"/>
              <a:ext cx="2498238" cy="307777"/>
            </a:xfrm>
            <a:prstGeom prst="rect">
              <a:avLst/>
            </a:prstGeom>
            <a:noFill/>
          </p:spPr>
          <p:txBody>
            <a:bodyPr wrap="square">
              <a:spAutoFit/>
            </a:bodyPr>
            <a:lstStyle/>
            <a:p>
              <a:r>
                <a:rPr lang="en-CA" sz="700" dirty="0">
                  <a:solidFill>
                    <a:schemeClr val="tx1">
                      <a:lumMod val="50000"/>
                      <a:lumOff val="50000"/>
                    </a:schemeClr>
                  </a:solidFill>
                </a:rPr>
                <a:t>https://www.distrelec.de/en/industrial-robots/cms/knowhow-industrial-robots</a:t>
              </a:r>
            </a:p>
          </p:txBody>
        </p:sp>
      </p:grpSp>
      <p:sp>
        <p:nvSpPr>
          <p:cNvPr id="23" name="AutoShape 10">
            <a:extLst>
              <a:ext uri="{FF2B5EF4-FFF2-40B4-BE49-F238E27FC236}">
                <a16:creationId xmlns:a16="http://schemas.microsoft.com/office/drawing/2014/main" id="{F768F2BF-5A10-1A01-3B22-AC28DB360F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9" name="Picture 28" descr="A robot holding a tablet&#10;&#10;Description automatically generated">
            <a:extLst>
              <a:ext uri="{FF2B5EF4-FFF2-40B4-BE49-F238E27FC236}">
                <a16:creationId xmlns:a16="http://schemas.microsoft.com/office/drawing/2014/main" id="{F88E75F5-6717-6139-4236-F5F164435D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3692" y="1392364"/>
            <a:ext cx="1869621" cy="1869621"/>
          </a:xfrm>
          <a:prstGeom prst="rect">
            <a:avLst/>
          </a:prstGeom>
        </p:spPr>
      </p:pic>
    </p:spTree>
    <p:extLst>
      <p:ext uri="{BB962C8B-B14F-4D97-AF65-F5344CB8AC3E}">
        <p14:creationId xmlns:p14="http://schemas.microsoft.com/office/powerpoint/2010/main" val="369770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060" y="644798"/>
            <a:ext cx="8311165" cy="1116012"/>
          </a:xfrm>
        </p:spPr>
        <p:txBody>
          <a:bodyPr>
            <a:normAutofit/>
          </a:bodyPr>
          <a:lstStyle/>
          <a:p>
            <a:r>
              <a:rPr lang="en-US" sz="4000" dirty="0"/>
              <a:t>Human Robot Interaction</a:t>
            </a:r>
            <a:r>
              <a:rPr lang="zh-CN" altLang="en-US" sz="4000" dirty="0"/>
              <a:t> </a:t>
            </a:r>
            <a:r>
              <a:rPr lang="en-US" altLang="zh-CN" sz="4000" dirty="0"/>
              <a:t>–</a:t>
            </a:r>
            <a:r>
              <a:rPr lang="zh-CN" altLang="en-US" sz="4000" dirty="0"/>
              <a:t> </a:t>
            </a:r>
            <a:r>
              <a:rPr lang="en-US" altLang="zh-CN" sz="4000" dirty="0"/>
              <a:t>A brief intro</a:t>
            </a:r>
            <a:endParaRPr lang="en-US" sz="4000" dirty="0"/>
          </a:p>
        </p:txBody>
      </p:sp>
      <p:sp>
        <p:nvSpPr>
          <p:cNvPr id="3" name="Content Placeholder 2"/>
          <p:cNvSpPr>
            <a:spLocks noGrp="1"/>
          </p:cNvSpPr>
          <p:nvPr>
            <p:ph idx="10"/>
          </p:nvPr>
        </p:nvSpPr>
        <p:spPr>
          <a:xfrm>
            <a:off x="619060" y="1548536"/>
            <a:ext cx="10557847" cy="4509363"/>
          </a:xfrm>
        </p:spPr>
        <p:txBody>
          <a:bodyPr>
            <a:normAutofit fontScale="92500" lnSpcReduction="10000"/>
          </a:bodyPr>
          <a:lstStyle/>
          <a:p>
            <a:r>
              <a:rPr lang="en-US" sz="3200" dirty="0"/>
              <a:t>Every tool to enhance human work efficiency comes with new safety and health hazards. For robots:</a:t>
            </a:r>
          </a:p>
          <a:p>
            <a:pPr lvl="1"/>
            <a:r>
              <a:rPr lang="en-US" sz="3200" dirty="0"/>
              <a:t>The ability to acquire intelligence (ethical issues), examples? </a:t>
            </a:r>
          </a:p>
          <a:p>
            <a:pPr lvl="2"/>
            <a:r>
              <a:rPr lang="en-US" sz="3200" dirty="0"/>
              <a:t>Surgical robots, driverless cars, unmanned weapons</a:t>
            </a:r>
          </a:p>
          <a:p>
            <a:pPr lvl="1"/>
            <a:r>
              <a:rPr lang="en-US" sz="3200" dirty="0"/>
              <a:t>Their flexibility and range of motion</a:t>
            </a:r>
          </a:p>
          <a:p>
            <a:pPr lvl="1"/>
            <a:r>
              <a:rPr lang="en-US" sz="3200" dirty="0"/>
              <a:t>Speed of movement</a:t>
            </a:r>
          </a:p>
          <a:p>
            <a:pPr lvl="1"/>
            <a:r>
              <a:rPr lang="en-US" sz="3200" dirty="0"/>
              <a:t>Power</a:t>
            </a:r>
          </a:p>
          <a:p>
            <a:pPr lvl="1"/>
            <a:r>
              <a:rPr lang="en-US" sz="3200" dirty="0"/>
              <a:t>Endurance</a:t>
            </a:r>
          </a:p>
          <a:p>
            <a:r>
              <a:rPr lang="en-US" sz="3200" dirty="0"/>
              <a:t>Direct and indirect interaction, frequent and occasional interaction, remote or proximity interaction</a:t>
            </a:r>
          </a:p>
          <a:p>
            <a:pPr lvl="1"/>
            <a:endParaRPr lang="en-US" sz="3200" dirty="0"/>
          </a:p>
          <a:p>
            <a:pPr lvl="1"/>
            <a:endParaRPr lang="en-US" sz="3200" dirty="0"/>
          </a:p>
          <a:p>
            <a:pPr lvl="1"/>
            <a:endParaRPr lang="en-US" sz="3200" dirty="0"/>
          </a:p>
        </p:txBody>
      </p:sp>
    </p:spTree>
    <p:extLst>
      <p:ext uri="{BB962C8B-B14F-4D97-AF65-F5344CB8AC3E}">
        <p14:creationId xmlns:p14="http://schemas.microsoft.com/office/powerpoint/2010/main" val="3631588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918" y="416198"/>
            <a:ext cx="10214946" cy="1116012"/>
          </a:xfrm>
        </p:spPr>
        <p:txBody>
          <a:bodyPr/>
          <a:lstStyle/>
          <a:p>
            <a:r>
              <a:rPr lang="en-US" dirty="0"/>
              <a:t>Let Us Discuss</a:t>
            </a:r>
          </a:p>
        </p:txBody>
      </p:sp>
      <p:pic>
        <p:nvPicPr>
          <p:cNvPr id="5" name="Picture 4">
            <a:extLst>
              <a:ext uri="{FF2B5EF4-FFF2-40B4-BE49-F238E27FC236}">
                <a16:creationId xmlns:a16="http://schemas.microsoft.com/office/drawing/2014/main" id="{C315B2B3-2CE8-6136-D04A-840A6E422ADB}"/>
              </a:ext>
            </a:extLst>
          </p:cNvPr>
          <p:cNvPicPr>
            <a:picLocks noChangeAspect="1"/>
          </p:cNvPicPr>
          <p:nvPr/>
        </p:nvPicPr>
        <p:blipFill>
          <a:blip r:embed="rId3"/>
          <a:stretch>
            <a:fillRect/>
          </a:stretch>
        </p:blipFill>
        <p:spPr>
          <a:xfrm>
            <a:off x="120391" y="1207150"/>
            <a:ext cx="12192000" cy="5309113"/>
          </a:xfrm>
          <a:prstGeom prst="rect">
            <a:avLst/>
          </a:prstGeom>
        </p:spPr>
      </p:pic>
      <p:sp>
        <p:nvSpPr>
          <p:cNvPr id="7" name="TextBox 6">
            <a:extLst>
              <a:ext uri="{FF2B5EF4-FFF2-40B4-BE49-F238E27FC236}">
                <a16:creationId xmlns:a16="http://schemas.microsoft.com/office/drawing/2014/main" id="{FBA0EAB6-844E-73A0-BDE2-354ECDD02F45}"/>
              </a:ext>
            </a:extLst>
          </p:cNvPr>
          <p:cNvSpPr txBox="1"/>
          <p:nvPr/>
        </p:nvSpPr>
        <p:spPr>
          <a:xfrm>
            <a:off x="424544" y="6488668"/>
            <a:ext cx="6155870" cy="369332"/>
          </a:xfrm>
          <a:prstGeom prst="rect">
            <a:avLst/>
          </a:prstGeom>
          <a:noFill/>
        </p:spPr>
        <p:txBody>
          <a:bodyPr wrap="square">
            <a:spAutoFit/>
          </a:bodyPr>
          <a:lstStyle/>
          <a:p>
            <a:r>
              <a:rPr lang="en-CA" dirty="0"/>
              <a:t>https://www.moralmachine.net/</a:t>
            </a:r>
          </a:p>
        </p:txBody>
      </p:sp>
    </p:spTree>
    <p:extLst>
      <p:ext uri="{BB962C8B-B14F-4D97-AF65-F5344CB8AC3E}">
        <p14:creationId xmlns:p14="http://schemas.microsoft.com/office/powerpoint/2010/main" val="140492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8662"/>
            <a:ext cx="9020033" cy="1116012"/>
          </a:xfrm>
        </p:spPr>
        <p:txBody>
          <a:bodyPr>
            <a:normAutofit/>
          </a:bodyPr>
          <a:lstStyle/>
          <a:p>
            <a:r>
              <a:rPr lang="en-US" sz="4000" dirty="0"/>
              <a:t>Safety and Health Problems with Robots</a:t>
            </a:r>
          </a:p>
        </p:txBody>
      </p:sp>
      <p:sp>
        <p:nvSpPr>
          <p:cNvPr id="3" name="Content Placeholder 2"/>
          <p:cNvSpPr>
            <a:spLocks noGrp="1"/>
          </p:cNvSpPr>
          <p:nvPr>
            <p:ph idx="10"/>
          </p:nvPr>
        </p:nvSpPr>
        <p:spPr>
          <a:xfrm>
            <a:off x="571500" y="1564866"/>
            <a:ext cx="10703379" cy="4407616"/>
          </a:xfrm>
        </p:spPr>
        <p:txBody>
          <a:bodyPr>
            <a:normAutofit fontScale="92500" lnSpcReduction="10000"/>
          </a:bodyPr>
          <a:lstStyle/>
          <a:p>
            <a:r>
              <a:rPr lang="en-US" sz="3200" dirty="0"/>
              <a:t>General principal hazards associated with robots (by National Safety Council)</a:t>
            </a:r>
          </a:p>
          <a:p>
            <a:pPr lvl="1"/>
            <a:r>
              <a:rPr lang="en-US" sz="3200" dirty="0"/>
              <a:t>Struck by a moving robot while inside the work envelope</a:t>
            </a:r>
          </a:p>
          <a:p>
            <a:pPr lvl="1"/>
            <a:r>
              <a:rPr lang="en-US" sz="3200" dirty="0"/>
              <a:t>Trapped between a moving part of robot and another machine </a:t>
            </a:r>
          </a:p>
          <a:p>
            <a:pPr lvl="1"/>
            <a:r>
              <a:rPr lang="en-US" sz="3200" dirty="0"/>
              <a:t>Struck by a workpiece, tool or object dropped or ejected by a robot </a:t>
            </a:r>
          </a:p>
          <a:p>
            <a:pPr lvl="1"/>
            <a:endParaRPr lang="en-US" sz="3200" dirty="0"/>
          </a:p>
          <a:p>
            <a:pPr lvl="1"/>
            <a:r>
              <a:rPr lang="en-US" sz="3200" dirty="0"/>
              <a:t>NIOSH FACE case (https://www.cdc.gov/niosh/face/in-house/full8420.html)</a:t>
            </a:r>
          </a:p>
          <a:p>
            <a:pPr lvl="1"/>
            <a:r>
              <a:rPr lang="en-US" sz="3200" dirty="0"/>
              <a:t>Autonomous car fatality (Uber)</a:t>
            </a:r>
          </a:p>
          <a:p>
            <a:pPr lvl="1"/>
            <a:endParaRPr lang="en-US" sz="3200" dirty="0"/>
          </a:p>
          <a:p>
            <a:pPr lvl="1"/>
            <a:endParaRPr lang="en-US" sz="3200" dirty="0"/>
          </a:p>
          <a:p>
            <a:pPr lvl="1"/>
            <a:endParaRPr lang="en-US" sz="3200" dirty="0"/>
          </a:p>
        </p:txBody>
      </p:sp>
    </p:spTree>
    <p:extLst>
      <p:ext uri="{BB962C8B-B14F-4D97-AF65-F5344CB8AC3E}">
        <p14:creationId xmlns:p14="http://schemas.microsoft.com/office/powerpoint/2010/main" val="2847141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05160B9D-FCFE-4134-8FC9-1127D8EA0CCA}"/>
              </a:ext>
            </a:extLst>
          </p:cNvPr>
          <p:cNvSpPr>
            <a:spLocks noGrp="1"/>
          </p:cNvSpPr>
          <p:nvPr>
            <p:ph type="title"/>
          </p:nvPr>
        </p:nvSpPr>
        <p:spPr/>
        <p:txBody>
          <a:bodyPr/>
          <a:lstStyle/>
          <a:p>
            <a:r>
              <a:rPr lang="en-US" altLang="en-US"/>
              <a:t>Automation</a:t>
            </a:r>
          </a:p>
        </p:txBody>
      </p:sp>
      <p:sp>
        <p:nvSpPr>
          <p:cNvPr id="3075" name="Content Placeholder 2">
            <a:extLst>
              <a:ext uri="{FF2B5EF4-FFF2-40B4-BE49-F238E27FC236}">
                <a16:creationId xmlns:a16="http://schemas.microsoft.com/office/drawing/2014/main" id="{1D0C3150-40DF-4186-80E0-89FEBED5AFEA}"/>
              </a:ext>
            </a:extLst>
          </p:cNvPr>
          <p:cNvSpPr>
            <a:spLocks noGrp="1"/>
          </p:cNvSpPr>
          <p:nvPr>
            <p:ph idx="1"/>
          </p:nvPr>
        </p:nvSpPr>
        <p:spPr/>
        <p:txBody>
          <a:bodyPr>
            <a:normAutofit/>
          </a:bodyPr>
          <a:lstStyle/>
          <a:p>
            <a:pPr indent="-1588">
              <a:lnSpc>
                <a:spcPct val="70000"/>
              </a:lnSpc>
              <a:buNone/>
            </a:pPr>
            <a:r>
              <a:rPr lang="en-CA" altLang="en-US" sz="3200" dirty="0">
                <a:cs typeface="Calibri" panose="020F0502020204030204" pitchFamily="34" charset="0"/>
              </a:rPr>
              <a:t>	“Automation is the automatically controlled operation of an apparatus, a process, or a system by mechanical or electronic devices that take the place of human organs of observation, decision, and effort.” (Webster’s Dictionary)</a:t>
            </a:r>
          </a:p>
          <a:p>
            <a:pPr indent="-1588">
              <a:lnSpc>
                <a:spcPct val="70000"/>
              </a:lnSpc>
              <a:buNone/>
            </a:pPr>
            <a:endParaRPr lang="en-CA" altLang="en-US" sz="3200" dirty="0">
              <a:cs typeface="Calibri" panose="020F0502020204030204" pitchFamily="34" charset="0"/>
            </a:endParaRPr>
          </a:p>
          <a:p>
            <a:pPr indent="-1588">
              <a:lnSpc>
                <a:spcPct val="70000"/>
              </a:lnSpc>
              <a:buNone/>
            </a:pPr>
            <a:r>
              <a:rPr lang="en-US" altLang="en-US" sz="3200" dirty="0">
                <a:cs typeface="Calibri" panose="020F0502020204030204" pitchFamily="34" charset="0"/>
              </a:rPr>
              <a:t>“Automation characterizes the circumstances when a machine (nowadays usually a computer) assumes a task that is otherwise performed by the human operator.” (</a:t>
            </a:r>
            <a:r>
              <a:rPr lang="en-US" altLang="en-US" sz="3200" dirty="0" err="1">
                <a:cs typeface="Calibri" panose="020F0502020204030204" pitchFamily="34" charset="0"/>
              </a:rPr>
              <a:t>Wickens</a:t>
            </a:r>
            <a:r>
              <a:rPr lang="en-US" altLang="en-US" sz="3200" dirty="0">
                <a:cs typeface="Calibri" panose="020F0502020204030204" pitchFamily="34" charset="0"/>
              </a:rPr>
              <a:t> and Hollands, 2000)</a:t>
            </a:r>
          </a:p>
          <a:p>
            <a:pPr indent="-1588">
              <a:lnSpc>
                <a:spcPct val="70000"/>
              </a:lnSpc>
              <a:buNone/>
            </a:pPr>
            <a:endParaRPr lang="en-US" altLang="en-US" sz="3200" dirty="0">
              <a:cs typeface="Calibri" panose="020F0502020204030204" pitchFamily="34" charset="0"/>
            </a:endParaRPr>
          </a:p>
          <a:p>
            <a:pPr indent="-1588">
              <a:lnSpc>
                <a:spcPct val="70000"/>
              </a:lnSpc>
            </a:pPr>
            <a:endParaRPr lang="en-US" altLang="en-US" dirty="0"/>
          </a:p>
          <a:p>
            <a:pPr indent="-1588">
              <a:lnSpc>
                <a:spcPct val="70000"/>
              </a:lnSpc>
            </a:pPr>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8662"/>
            <a:ext cx="9020033" cy="1116012"/>
          </a:xfrm>
        </p:spPr>
        <p:txBody>
          <a:bodyPr>
            <a:normAutofit/>
          </a:bodyPr>
          <a:lstStyle/>
          <a:p>
            <a:r>
              <a:rPr lang="en-US" sz="4000" dirty="0"/>
              <a:t>Safety and Health Problems with Robots</a:t>
            </a:r>
          </a:p>
        </p:txBody>
      </p:sp>
      <p:sp>
        <p:nvSpPr>
          <p:cNvPr id="3" name="Content Placeholder 2"/>
          <p:cNvSpPr>
            <a:spLocks noGrp="1"/>
          </p:cNvSpPr>
          <p:nvPr>
            <p:ph idx="10"/>
          </p:nvPr>
        </p:nvSpPr>
        <p:spPr>
          <a:xfrm>
            <a:off x="571500" y="1564866"/>
            <a:ext cx="10703379" cy="5041880"/>
          </a:xfrm>
        </p:spPr>
        <p:txBody>
          <a:bodyPr>
            <a:normAutofit lnSpcReduction="10000"/>
          </a:bodyPr>
          <a:lstStyle/>
          <a:p>
            <a:r>
              <a:rPr lang="en-US" sz="3200" dirty="0"/>
              <a:t>Between 1992 and 2017 there were a total of 41 robot-related deaths, of which 78% of the cases involved a robot or robot-controlled operation physically striking a human worker (Layne, 2023).</a:t>
            </a:r>
          </a:p>
          <a:p>
            <a:r>
              <a:rPr lang="en-US" sz="3200" dirty="0"/>
              <a:t>General principal hazards associated with robots (by National Safety Council)</a:t>
            </a:r>
          </a:p>
          <a:p>
            <a:pPr lvl="1"/>
            <a:r>
              <a:rPr lang="en-US" sz="3200" dirty="0"/>
              <a:t>Struck by a moving robot while inside the work envelope</a:t>
            </a:r>
          </a:p>
          <a:p>
            <a:pPr lvl="1"/>
            <a:r>
              <a:rPr lang="en-US" sz="3200" dirty="0"/>
              <a:t>Trapped between a moving part of robot and another machine </a:t>
            </a:r>
          </a:p>
          <a:p>
            <a:pPr lvl="1"/>
            <a:r>
              <a:rPr lang="en-US" sz="3200" dirty="0"/>
              <a:t>Struck by a workpiece, tool or object dropped or ejected by a robot </a:t>
            </a:r>
          </a:p>
          <a:p>
            <a:pPr lvl="1"/>
            <a:endParaRPr lang="en-US" sz="3200" dirty="0"/>
          </a:p>
          <a:p>
            <a:pPr lvl="1"/>
            <a:endParaRPr lang="en-US" sz="3200" dirty="0"/>
          </a:p>
          <a:p>
            <a:pPr lvl="1"/>
            <a:endParaRPr lang="en-US" sz="3200" dirty="0"/>
          </a:p>
          <a:p>
            <a:pPr lvl="1"/>
            <a:endParaRPr lang="en-US" sz="3200" dirty="0"/>
          </a:p>
        </p:txBody>
      </p:sp>
    </p:spTree>
    <p:extLst>
      <p:ext uri="{BB962C8B-B14F-4D97-AF65-F5344CB8AC3E}">
        <p14:creationId xmlns:p14="http://schemas.microsoft.com/office/powerpoint/2010/main" val="2979179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8662"/>
            <a:ext cx="10724095" cy="1116012"/>
          </a:xfrm>
        </p:spPr>
        <p:txBody>
          <a:bodyPr>
            <a:normAutofit/>
          </a:bodyPr>
          <a:lstStyle/>
          <a:p>
            <a:r>
              <a:rPr lang="en-US" sz="4000" dirty="0"/>
              <a:t>NIOSH – Die Cast operator Pinned by Robot (1980)</a:t>
            </a:r>
          </a:p>
        </p:txBody>
      </p:sp>
      <p:sp>
        <p:nvSpPr>
          <p:cNvPr id="5" name="Content Placeholder 4">
            <a:extLst>
              <a:ext uri="{FF2B5EF4-FFF2-40B4-BE49-F238E27FC236}">
                <a16:creationId xmlns:a16="http://schemas.microsoft.com/office/drawing/2014/main" id="{D4A73C54-5EE6-17F8-25AD-B07EFDED5FA5}"/>
              </a:ext>
            </a:extLst>
          </p:cNvPr>
          <p:cNvSpPr>
            <a:spLocks noGrp="1"/>
          </p:cNvSpPr>
          <p:nvPr>
            <p:ph idx="10"/>
          </p:nvPr>
        </p:nvSpPr>
        <p:spPr>
          <a:xfrm>
            <a:off x="480273" y="1629803"/>
            <a:ext cx="6515098" cy="4975104"/>
          </a:xfrm>
        </p:spPr>
        <p:txBody>
          <a:bodyPr>
            <a:normAutofit/>
          </a:bodyPr>
          <a:lstStyle/>
          <a:p>
            <a:r>
              <a:rPr lang="en-CA" dirty="0"/>
              <a:t>Experienced operator working with automated die cast system using a </a:t>
            </a:r>
            <a:r>
              <a:rPr lang="en-CA" dirty="0" err="1"/>
              <a:t>Unimate</a:t>
            </a:r>
            <a:r>
              <a:rPr lang="en-CA" dirty="0"/>
              <a:t> Robot.</a:t>
            </a:r>
          </a:p>
          <a:p>
            <a:r>
              <a:rPr lang="en-CA" dirty="0"/>
              <a:t>Robot programmed to extract the casting from die-cast machine, dip into a quench tank, and insert it into automatic trim press.</a:t>
            </a:r>
          </a:p>
          <a:p>
            <a:r>
              <a:rPr lang="en-CA" dirty="0"/>
              <a:t>Operator entered working area of robot and was pinned between the right rear of the robot and a safety pole in a slumped but upright position.</a:t>
            </a:r>
          </a:p>
          <a:p>
            <a:r>
              <a:rPr lang="en-CA" dirty="0"/>
              <a:t>Operator trained against entering working area of robot, and had recently attended a course.</a:t>
            </a:r>
          </a:p>
          <a:p>
            <a:r>
              <a:rPr lang="en-CA" dirty="0"/>
              <a:t>Fellow workers struggled with using teach pendant to control the robot to unpin the victim.</a:t>
            </a:r>
          </a:p>
          <a:p>
            <a:endParaRPr lang="en-CA" dirty="0"/>
          </a:p>
        </p:txBody>
      </p:sp>
      <p:pic>
        <p:nvPicPr>
          <p:cNvPr id="9218" name="Picture 2">
            <a:extLst>
              <a:ext uri="{FF2B5EF4-FFF2-40B4-BE49-F238E27FC236}">
                <a16:creationId xmlns:a16="http://schemas.microsoft.com/office/drawing/2014/main" id="{E1B08D3E-E895-BFD9-F431-0D6F1F724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257" y="1246460"/>
            <a:ext cx="5000625" cy="33528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Body position while pinned">
            <a:extLst>
              <a:ext uri="{FF2B5EF4-FFF2-40B4-BE49-F238E27FC236}">
                <a16:creationId xmlns:a16="http://schemas.microsoft.com/office/drawing/2014/main" id="{FA0636D9-0BA9-88F2-551E-7500CD9B1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9542" y="4238684"/>
            <a:ext cx="3686053" cy="26193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F48D98-1B63-218A-276A-5A0447FD302E}"/>
              </a:ext>
            </a:extLst>
          </p:cNvPr>
          <p:cNvSpPr txBox="1"/>
          <p:nvPr/>
        </p:nvSpPr>
        <p:spPr>
          <a:xfrm>
            <a:off x="1362" y="6488668"/>
            <a:ext cx="6094638" cy="261610"/>
          </a:xfrm>
          <a:prstGeom prst="rect">
            <a:avLst/>
          </a:prstGeom>
          <a:noFill/>
        </p:spPr>
        <p:txBody>
          <a:bodyPr wrap="square">
            <a:spAutoFit/>
          </a:bodyPr>
          <a:lstStyle/>
          <a:p>
            <a:r>
              <a:rPr lang="en-CA" sz="1100" dirty="0">
                <a:solidFill>
                  <a:schemeClr val="tx1">
                    <a:lumMod val="50000"/>
                    <a:lumOff val="50000"/>
                  </a:schemeClr>
                </a:solidFill>
              </a:rPr>
              <a:t>https://www.cdc.gov/niosh/face/In-house/full8420.html</a:t>
            </a:r>
          </a:p>
        </p:txBody>
      </p:sp>
    </p:spTree>
    <p:extLst>
      <p:ext uri="{BB962C8B-B14F-4D97-AF65-F5344CB8AC3E}">
        <p14:creationId xmlns:p14="http://schemas.microsoft.com/office/powerpoint/2010/main" val="3227745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8662"/>
            <a:ext cx="10724095" cy="1116012"/>
          </a:xfrm>
        </p:spPr>
        <p:txBody>
          <a:bodyPr>
            <a:normAutofit/>
          </a:bodyPr>
          <a:lstStyle/>
          <a:p>
            <a:r>
              <a:rPr lang="en-US" sz="4000" dirty="0"/>
              <a:t>Industrial Robot Accident – South Korea (2023)</a:t>
            </a:r>
          </a:p>
        </p:txBody>
      </p:sp>
      <p:sp>
        <p:nvSpPr>
          <p:cNvPr id="5" name="Content Placeholder 4">
            <a:extLst>
              <a:ext uri="{FF2B5EF4-FFF2-40B4-BE49-F238E27FC236}">
                <a16:creationId xmlns:a16="http://schemas.microsoft.com/office/drawing/2014/main" id="{D4A73C54-5EE6-17F8-25AD-B07EFDED5FA5}"/>
              </a:ext>
            </a:extLst>
          </p:cNvPr>
          <p:cNvSpPr>
            <a:spLocks noGrp="1"/>
          </p:cNvSpPr>
          <p:nvPr>
            <p:ph idx="10"/>
          </p:nvPr>
        </p:nvSpPr>
        <p:spPr>
          <a:xfrm>
            <a:off x="480273" y="1629803"/>
            <a:ext cx="4759471" cy="4975104"/>
          </a:xfrm>
        </p:spPr>
        <p:txBody>
          <a:bodyPr>
            <a:normAutofit/>
          </a:bodyPr>
          <a:lstStyle/>
          <a:p>
            <a:r>
              <a:rPr lang="en-CA" dirty="0"/>
              <a:t>Pick-and-place robot used in vegetable packaging facility.</a:t>
            </a:r>
          </a:p>
          <a:p>
            <a:r>
              <a:rPr lang="en-CA" dirty="0"/>
              <a:t>Worker had been checking the robot’s sensor operations.</a:t>
            </a:r>
          </a:p>
          <a:p>
            <a:r>
              <a:rPr lang="en-CA" dirty="0"/>
              <a:t>Robot failed to distinguish worker from the boxes of vegetables</a:t>
            </a:r>
          </a:p>
          <a:p>
            <a:r>
              <a:rPr lang="en-CA" dirty="0"/>
              <a:t>Robot arm grabbed him and forcibly propelled his body against the conveyor belt.</a:t>
            </a:r>
          </a:p>
          <a:p>
            <a:r>
              <a:rPr lang="en-CA" dirty="0"/>
              <a:t>Officials stated that robot’s sensors were designed to identify boxes but was not a sophisticated robot.</a:t>
            </a:r>
          </a:p>
        </p:txBody>
      </p:sp>
      <p:pic>
        <p:nvPicPr>
          <p:cNvPr id="3" name="Picture 2" descr="Industrial robot crushes worker to death in South Korea | Loop Caribbean  News">
            <a:extLst>
              <a:ext uri="{FF2B5EF4-FFF2-40B4-BE49-F238E27FC236}">
                <a16:creationId xmlns:a16="http://schemas.microsoft.com/office/drawing/2014/main" id="{6739EF07-9AAE-1EEF-173F-6171A6263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189" y="2068930"/>
            <a:ext cx="5935682" cy="3935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E69BC1-A869-FDFD-27C7-4C32D71F47FC}"/>
              </a:ext>
            </a:extLst>
          </p:cNvPr>
          <p:cNvSpPr txBox="1"/>
          <p:nvPr/>
        </p:nvSpPr>
        <p:spPr>
          <a:xfrm>
            <a:off x="197708" y="6143242"/>
            <a:ext cx="6096000" cy="600164"/>
          </a:xfrm>
          <a:prstGeom prst="rect">
            <a:avLst/>
          </a:prstGeom>
          <a:noFill/>
        </p:spPr>
        <p:txBody>
          <a:bodyPr wrap="square">
            <a:spAutoFit/>
          </a:bodyPr>
          <a:lstStyle/>
          <a:p>
            <a:r>
              <a:rPr lang="en-CA" sz="1100" dirty="0">
                <a:solidFill>
                  <a:srgbClr val="0563C1"/>
                </a:solidFill>
                <a:hlinkClick r:id="rId4">
                  <a:extLst>
                    <a:ext uri="{A12FA001-AC4F-418D-AE19-62706E023703}">
                      <ahyp:hlinkClr xmlns:ahyp="http://schemas.microsoft.com/office/drawing/2018/hyperlinkcolor" val="tx"/>
                    </a:ext>
                  </a:extLst>
                </a:hlinkClick>
              </a:rPr>
              <a:t>https://www.bbc.com/news/</a:t>
            </a:r>
            <a:r>
              <a:rPr lang="en-CA" sz="1100" dirty="0">
                <a:solidFill>
                  <a:schemeClr val="tx1">
                    <a:lumMod val="50000"/>
                    <a:lumOff val="50000"/>
                  </a:schemeClr>
                </a:solidFill>
                <a:hlinkClick r:id="rId4">
                  <a:extLst>
                    <a:ext uri="{A12FA001-AC4F-418D-AE19-62706E023703}">
                      <ahyp:hlinkClr xmlns:ahyp="http://schemas.microsoft.com/office/drawing/2018/hyperlinkcolor" val="tx"/>
                    </a:ext>
                  </a:extLst>
                </a:hlinkClick>
              </a:rPr>
              <a:t>world-asia-67354709</a:t>
            </a:r>
            <a:endParaRPr lang="en-CA" sz="1100" dirty="0">
              <a:solidFill>
                <a:schemeClr val="tx1">
                  <a:lumMod val="50000"/>
                  <a:lumOff val="50000"/>
                </a:schemeClr>
              </a:solidFill>
            </a:endParaRPr>
          </a:p>
          <a:p>
            <a:r>
              <a:rPr lang="en-CA" sz="1100" dirty="0">
                <a:solidFill>
                  <a:schemeClr val="tx1">
                    <a:lumMod val="50000"/>
                    <a:lumOff val="50000"/>
                  </a:schemeClr>
                </a:solidFill>
                <a:hlinkClick r:id="rId5"/>
              </a:rPr>
              <a:t>https://www.cbsnews.com/news/industrial-robot-crushes-worker-dead-south-korea/</a:t>
            </a:r>
            <a:endParaRPr lang="en-CA" sz="1100" dirty="0">
              <a:solidFill>
                <a:schemeClr val="tx1">
                  <a:lumMod val="50000"/>
                  <a:lumOff val="50000"/>
                </a:schemeClr>
              </a:solidFill>
            </a:endParaRPr>
          </a:p>
          <a:p>
            <a:endParaRPr lang="en-CA" sz="1100" dirty="0">
              <a:solidFill>
                <a:schemeClr val="tx1">
                  <a:lumMod val="50000"/>
                  <a:lumOff val="50000"/>
                </a:schemeClr>
              </a:solidFill>
            </a:endParaRPr>
          </a:p>
        </p:txBody>
      </p:sp>
    </p:spTree>
    <p:extLst>
      <p:ext uri="{BB962C8B-B14F-4D97-AF65-F5344CB8AC3E}">
        <p14:creationId xmlns:p14="http://schemas.microsoft.com/office/powerpoint/2010/main" val="379562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023" y="416197"/>
            <a:ext cx="9101676" cy="1116012"/>
          </a:xfrm>
        </p:spPr>
        <p:txBody>
          <a:bodyPr>
            <a:normAutofit/>
          </a:bodyPr>
          <a:lstStyle/>
          <a:p>
            <a:r>
              <a:rPr lang="en-US" sz="4000" dirty="0"/>
              <a:t>Minimizing the Safety and Health Problems</a:t>
            </a:r>
          </a:p>
        </p:txBody>
      </p:sp>
      <p:sp>
        <p:nvSpPr>
          <p:cNvPr id="3" name="Content Placeholder 2"/>
          <p:cNvSpPr>
            <a:spLocks noGrp="1"/>
          </p:cNvSpPr>
          <p:nvPr>
            <p:ph idx="10"/>
          </p:nvPr>
        </p:nvSpPr>
        <p:spPr>
          <a:xfrm>
            <a:off x="161860" y="1336265"/>
            <a:ext cx="10917075" cy="5105537"/>
          </a:xfrm>
        </p:spPr>
        <p:txBody>
          <a:bodyPr>
            <a:normAutofit/>
          </a:bodyPr>
          <a:lstStyle/>
          <a:p>
            <a:pPr lvl="1"/>
            <a:r>
              <a:rPr lang="en-US" sz="3200" dirty="0"/>
              <a:t>Barrier, no enter zone </a:t>
            </a:r>
          </a:p>
          <a:p>
            <a:pPr lvl="2"/>
            <a:r>
              <a:rPr lang="en-US" sz="3200" dirty="0"/>
              <a:t>Effective in certain scenarios, have strong weakness</a:t>
            </a:r>
          </a:p>
          <a:p>
            <a:pPr lvl="1"/>
            <a:r>
              <a:rPr lang="en-US" sz="3200" dirty="0"/>
              <a:t>Ensure glare-free, well-lighted robot site</a:t>
            </a:r>
          </a:p>
          <a:p>
            <a:pPr lvl="1"/>
            <a:r>
              <a:rPr lang="en-US" sz="3200" dirty="0"/>
              <a:t>Good housekeeping </a:t>
            </a:r>
          </a:p>
          <a:p>
            <a:pPr lvl="1"/>
            <a:r>
              <a:rPr lang="en-US" sz="3200" dirty="0"/>
              <a:t>Keep the robot site free of associated hazards such as blinding light from welding machines </a:t>
            </a:r>
          </a:p>
          <a:p>
            <a:pPr lvl="1"/>
            <a:r>
              <a:rPr lang="en-US" sz="3200" dirty="0"/>
              <a:t>Equip electrical and pneumatic components of the robot with fixed covers and guards</a:t>
            </a:r>
          </a:p>
          <a:p>
            <a:pPr lvl="1"/>
            <a:r>
              <a:rPr lang="en-US" sz="3200" dirty="0"/>
              <a:t>Make sure all safeguards are in place before starting </a:t>
            </a:r>
          </a:p>
          <a:p>
            <a:pPr lvl="1"/>
            <a:r>
              <a:rPr lang="en-US" sz="3200" dirty="0"/>
              <a:t>Lockout and proper test procedures</a:t>
            </a:r>
          </a:p>
          <a:p>
            <a:pPr lvl="1"/>
            <a:endParaRPr lang="en-US" sz="3200" dirty="0"/>
          </a:p>
          <a:p>
            <a:pPr lvl="1"/>
            <a:endParaRPr lang="en-US" sz="3200" dirty="0"/>
          </a:p>
        </p:txBody>
      </p:sp>
    </p:spTree>
    <p:extLst>
      <p:ext uri="{BB962C8B-B14F-4D97-AF65-F5344CB8AC3E}">
        <p14:creationId xmlns:p14="http://schemas.microsoft.com/office/powerpoint/2010/main" val="3052408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283" y="399870"/>
            <a:ext cx="9292382" cy="1116012"/>
          </a:xfrm>
        </p:spPr>
        <p:txBody>
          <a:bodyPr>
            <a:normAutofit/>
          </a:bodyPr>
          <a:lstStyle/>
          <a:p>
            <a:r>
              <a:rPr lang="en-US" sz="4000" dirty="0"/>
              <a:t>Minimizing the Safety and Health Problems</a:t>
            </a:r>
          </a:p>
        </p:txBody>
      </p:sp>
      <p:sp>
        <p:nvSpPr>
          <p:cNvPr id="3" name="Content Placeholder 2"/>
          <p:cNvSpPr>
            <a:spLocks noGrp="1"/>
          </p:cNvSpPr>
          <p:nvPr>
            <p:ph idx="10"/>
          </p:nvPr>
        </p:nvSpPr>
        <p:spPr>
          <a:xfrm>
            <a:off x="235339" y="1442402"/>
            <a:ext cx="10598667" cy="4407616"/>
          </a:xfrm>
        </p:spPr>
        <p:txBody>
          <a:bodyPr>
            <a:normAutofit/>
          </a:bodyPr>
          <a:lstStyle/>
          <a:p>
            <a:pPr lvl="1"/>
            <a:r>
              <a:rPr lang="en-US" sz="3600" dirty="0"/>
              <a:t>Construction of a safety fence – work envelope</a:t>
            </a:r>
          </a:p>
          <a:p>
            <a:pPr lvl="1"/>
            <a:r>
              <a:rPr lang="en-US" sz="3600" dirty="0"/>
              <a:t>Control the speed of movement inside the work fence</a:t>
            </a:r>
          </a:p>
          <a:p>
            <a:pPr lvl="1"/>
            <a:r>
              <a:rPr lang="en-US" sz="3600" dirty="0"/>
              <a:t>Installation of emergency stop device </a:t>
            </a:r>
          </a:p>
          <a:p>
            <a:pPr lvl="1"/>
            <a:r>
              <a:rPr lang="en-US" sz="3600" dirty="0"/>
              <a:t>Location of the control panel outside the safety fence</a:t>
            </a:r>
          </a:p>
          <a:p>
            <a:pPr lvl="1"/>
            <a:r>
              <a:rPr lang="en-US" sz="3600" dirty="0"/>
              <a:t>Establishment of automatic shutdown switches</a:t>
            </a:r>
          </a:p>
        </p:txBody>
      </p:sp>
    </p:spTree>
    <p:extLst>
      <p:ext uri="{BB962C8B-B14F-4D97-AF65-F5344CB8AC3E}">
        <p14:creationId xmlns:p14="http://schemas.microsoft.com/office/powerpoint/2010/main" val="1270175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336" y="685619"/>
            <a:ext cx="10075333" cy="1116012"/>
          </a:xfrm>
        </p:spPr>
        <p:txBody>
          <a:bodyPr>
            <a:normAutofit/>
          </a:bodyPr>
          <a:lstStyle/>
          <a:p>
            <a:r>
              <a:rPr lang="en-US" sz="4000" dirty="0"/>
              <a:t>Automation in the Workplace</a:t>
            </a:r>
          </a:p>
        </p:txBody>
      </p:sp>
      <p:sp>
        <p:nvSpPr>
          <p:cNvPr id="3" name="Content Placeholder 2"/>
          <p:cNvSpPr>
            <a:spLocks noGrp="1"/>
          </p:cNvSpPr>
          <p:nvPr>
            <p:ph idx="10"/>
          </p:nvPr>
        </p:nvSpPr>
        <p:spPr>
          <a:xfrm>
            <a:off x="455776" y="1434237"/>
            <a:ext cx="10892582" cy="4407616"/>
          </a:xfrm>
        </p:spPr>
        <p:txBody>
          <a:bodyPr>
            <a:normAutofit/>
          </a:bodyPr>
          <a:lstStyle/>
          <a:p>
            <a:r>
              <a:rPr lang="en-US" sz="3200" dirty="0"/>
              <a:t>Goal: enhance productivity, quality and competitiveness</a:t>
            </a:r>
          </a:p>
          <a:p>
            <a:r>
              <a:rPr lang="en-US" sz="3200" dirty="0"/>
              <a:t>A continuum with different phases:</a:t>
            </a:r>
          </a:p>
          <a:p>
            <a:pPr lvl="1"/>
            <a:r>
              <a:rPr lang="en-US" sz="3200" dirty="0"/>
              <a:t>Age of hand tools and manual work</a:t>
            </a:r>
          </a:p>
          <a:p>
            <a:pPr lvl="1"/>
            <a:r>
              <a:rPr lang="en-US" sz="3200" dirty="0"/>
              <a:t>Age of mechanization (i.e., industrial revolution) </a:t>
            </a:r>
          </a:p>
          <a:p>
            <a:pPr lvl="2"/>
            <a:r>
              <a:rPr lang="en-US" sz="3200" dirty="0"/>
              <a:t>Islands of automation: stand-alone computer, etc.</a:t>
            </a:r>
          </a:p>
          <a:p>
            <a:pPr lvl="1"/>
            <a:r>
              <a:rPr lang="en-US" sz="3200" dirty="0"/>
              <a:t>What’s next?</a:t>
            </a:r>
          </a:p>
        </p:txBody>
      </p:sp>
      <p:pic>
        <p:nvPicPr>
          <p:cNvPr id="4098" name="Picture 2">
            <a:extLst>
              <a:ext uri="{FF2B5EF4-FFF2-40B4-BE49-F238E27FC236}">
                <a16:creationId xmlns:a16="http://schemas.microsoft.com/office/drawing/2014/main" id="{AC4E9810-975D-CF26-1A44-65DE5CB13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756" y="4071627"/>
            <a:ext cx="5568043" cy="27042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B9070B-B2FE-5F7C-D934-1DD8183A34D9}"/>
              </a:ext>
            </a:extLst>
          </p:cNvPr>
          <p:cNvSpPr txBox="1"/>
          <p:nvPr/>
        </p:nvSpPr>
        <p:spPr>
          <a:xfrm>
            <a:off x="5434002" y="6645093"/>
            <a:ext cx="6094638" cy="261610"/>
          </a:xfrm>
          <a:prstGeom prst="rect">
            <a:avLst/>
          </a:prstGeom>
          <a:noFill/>
        </p:spPr>
        <p:txBody>
          <a:bodyPr wrap="square">
            <a:spAutoFit/>
          </a:bodyPr>
          <a:lstStyle/>
          <a:p>
            <a:r>
              <a:rPr lang="en-CA" sz="1050" dirty="0">
                <a:solidFill>
                  <a:schemeClr val="tx1">
                    <a:lumMod val="50000"/>
                    <a:lumOff val="50000"/>
                  </a:schemeClr>
                </a:solidFill>
              </a:rPr>
              <a:t>https://commons.wikimedia.org/wiki/File:Industry_4.0.png</a:t>
            </a:r>
          </a:p>
        </p:txBody>
      </p:sp>
    </p:spTree>
    <p:extLst>
      <p:ext uri="{BB962C8B-B14F-4D97-AF65-F5344CB8AC3E}">
        <p14:creationId xmlns:p14="http://schemas.microsoft.com/office/powerpoint/2010/main" val="80134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815" y="530498"/>
            <a:ext cx="10075333" cy="1116012"/>
          </a:xfrm>
        </p:spPr>
        <p:txBody>
          <a:bodyPr>
            <a:normAutofit/>
          </a:bodyPr>
          <a:lstStyle/>
          <a:p>
            <a:r>
              <a:rPr lang="en-US" sz="4000" dirty="0"/>
              <a:t>Some HF issues dealing with Automation</a:t>
            </a:r>
          </a:p>
        </p:txBody>
      </p:sp>
      <p:sp>
        <p:nvSpPr>
          <p:cNvPr id="3" name="Content Placeholder 2"/>
          <p:cNvSpPr>
            <a:spLocks noGrp="1"/>
          </p:cNvSpPr>
          <p:nvPr>
            <p:ph idx="10"/>
          </p:nvPr>
        </p:nvSpPr>
        <p:spPr>
          <a:xfrm>
            <a:off x="469815" y="1532208"/>
            <a:ext cx="10870378" cy="4407616"/>
          </a:xfrm>
        </p:spPr>
        <p:txBody>
          <a:bodyPr>
            <a:normAutofit/>
          </a:bodyPr>
          <a:lstStyle/>
          <a:p>
            <a:r>
              <a:rPr lang="en-US" sz="3200" dirty="0"/>
              <a:t>How do we choose what functions to automate and what functions to leave to the human?</a:t>
            </a:r>
          </a:p>
          <a:p>
            <a:r>
              <a:rPr lang="en-US" sz="3200" dirty="0"/>
              <a:t>How reliable should automation be before it is introduced? </a:t>
            </a:r>
          </a:p>
          <a:p>
            <a:r>
              <a:rPr lang="en-US" sz="3200" dirty="0"/>
              <a:t>How do we deal with how humans adapt to the introduction of the automation?</a:t>
            </a:r>
          </a:p>
          <a:p>
            <a:pPr lvl="1"/>
            <a:r>
              <a:rPr lang="en-US" sz="3200" dirty="0"/>
              <a:t>Trust and adoption, de-skilling, job satisfaction, stress</a:t>
            </a:r>
          </a:p>
          <a:p>
            <a:r>
              <a:rPr lang="en-US" sz="3200" dirty="0"/>
              <a:t>How can we make it safer for automated systems and humans to work together?</a:t>
            </a:r>
          </a:p>
        </p:txBody>
      </p:sp>
      <p:sp>
        <p:nvSpPr>
          <p:cNvPr id="5" name="TextBox 4">
            <a:extLst>
              <a:ext uri="{FF2B5EF4-FFF2-40B4-BE49-F238E27FC236}">
                <a16:creationId xmlns:a16="http://schemas.microsoft.com/office/drawing/2014/main" id="{BFD93F3D-E9DC-4F2E-84BF-DBE24F19BEE6}"/>
              </a:ext>
            </a:extLst>
          </p:cNvPr>
          <p:cNvSpPr txBox="1"/>
          <p:nvPr/>
        </p:nvSpPr>
        <p:spPr>
          <a:xfrm>
            <a:off x="2472711" y="5968705"/>
            <a:ext cx="8072437" cy="584775"/>
          </a:xfrm>
          <a:prstGeom prst="rect">
            <a:avLst/>
          </a:prstGeom>
          <a:noFill/>
        </p:spPr>
        <p:txBody>
          <a:bodyPr wrap="square">
            <a:spAutoFit/>
          </a:bodyPr>
          <a:lstStyle/>
          <a:p>
            <a:pPr marL="0" indent="0">
              <a:buNone/>
            </a:pPr>
            <a:r>
              <a:rPr lang="en-US" sz="3200" b="1" dirty="0"/>
              <a:t>Systems Design + Occupational Safety</a:t>
            </a:r>
          </a:p>
        </p:txBody>
      </p:sp>
    </p:spTree>
    <p:extLst>
      <p:ext uri="{BB962C8B-B14F-4D97-AF65-F5344CB8AC3E}">
        <p14:creationId xmlns:p14="http://schemas.microsoft.com/office/powerpoint/2010/main" val="428113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815" y="530498"/>
            <a:ext cx="10075333" cy="1116012"/>
          </a:xfrm>
        </p:spPr>
        <p:txBody>
          <a:bodyPr>
            <a:normAutofit/>
          </a:bodyPr>
          <a:lstStyle/>
          <a:p>
            <a:r>
              <a:rPr lang="en-US" sz="4000" dirty="0"/>
              <a:t>Impact of Automation on the Workplace</a:t>
            </a:r>
          </a:p>
        </p:txBody>
      </p:sp>
      <p:sp>
        <p:nvSpPr>
          <p:cNvPr id="3" name="Content Placeholder 2"/>
          <p:cNvSpPr>
            <a:spLocks noGrp="1"/>
          </p:cNvSpPr>
          <p:nvPr>
            <p:ph idx="10"/>
          </p:nvPr>
        </p:nvSpPr>
        <p:spPr>
          <a:xfrm>
            <a:off x="469815" y="1532208"/>
            <a:ext cx="10870378" cy="4407616"/>
          </a:xfrm>
        </p:spPr>
        <p:txBody>
          <a:bodyPr>
            <a:normAutofit/>
          </a:bodyPr>
          <a:lstStyle/>
          <a:p>
            <a:r>
              <a:rPr lang="en-US" sz="3200" dirty="0"/>
              <a:t>Changing the emphasis from </a:t>
            </a:r>
            <a:r>
              <a:rPr lang="en-US" sz="3200" b="1" dirty="0"/>
              <a:t>physical work</a:t>
            </a:r>
            <a:r>
              <a:rPr lang="en-US" sz="3200" dirty="0"/>
              <a:t> to </a:t>
            </a:r>
            <a:r>
              <a:rPr lang="en-US" sz="3200" b="1" dirty="0"/>
              <a:t>automated mechanical work</a:t>
            </a:r>
          </a:p>
        </p:txBody>
      </p:sp>
      <p:pic>
        <p:nvPicPr>
          <p:cNvPr id="1026" name="Picture 2" descr="Industrial Revolution Images | Free Photos, PNG Stickers, Wallpapers &amp;  Backgrounds - rawpixel">
            <a:extLst>
              <a:ext uri="{FF2B5EF4-FFF2-40B4-BE49-F238E27FC236}">
                <a16:creationId xmlns:a16="http://schemas.microsoft.com/office/drawing/2014/main" id="{04693C06-F837-E05B-3757-2BA19026D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08" y="2988129"/>
            <a:ext cx="4658271" cy="33190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obotics In Manufacturing Industry - Codalien Blogs">
            <a:extLst>
              <a:ext uri="{FF2B5EF4-FFF2-40B4-BE49-F238E27FC236}">
                <a16:creationId xmlns:a16="http://schemas.microsoft.com/office/drawing/2014/main" id="{A40D19D2-EAEB-8C28-F9C1-53CCD8000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279" y="2988129"/>
            <a:ext cx="5003792" cy="3333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B6BBA1-BA14-3821-B090-D7AC4341814E}"/>
              </a:ext>
            </a:extLst>
          </p:cNvPr>
          <p:cNvSpPr txBox="1"/>
          <p:nvPr/>
        </p:nvSpPr>
        <p:spPr>
          <a:xfrm>
            <a:off x="608608" y="6307147"/>
            <a:ext cx="6094638" cy="184666"/>
          </a:xfrm>
          <a:prstGeom prst="rect">
            <a:avLst/>
          </a:prstGeom>
          <a:noFill/>
        </p:spPr>
        <p:txBody>
          <a:bodyPr wrap="square">
            <a:spAutoFit/>
          </a:bodyPr>
          <a:lstStyle/>
          <a:p>
            <a:r>
              <a:rPr lang="en-CA" sz="600" b="0" i="0" dirty="0">
                <a:solidFill>
                  <a:srgbClr val="75757A"/>
                </a:solidFill>
                <a:effectLst/>
                <a:latin typeface="Roboto" panose="02000000000000000000" pitchFamily="2" charset="0"/>
              </a:rPr>
              <a:t>Creator: rawpixel.com / U.S. National Archives (Source) | Credit: rawpixel.com / U.S. National Archives (Source)</a:t>
            </a:r>
            <a:endParaRPr lang="en-CA" sz="600" dirty="0"/>
          </a:p>
        </p:txBody>
      </p:sp>
      <p:sp>
        <p:nvSpPr>
          <p:cNvPr id="7" name="TextBox 6">
            <a:extLst>
              <a:ext uri="{FF2B5EF4-FFF2-40B4-BE49-F238E27FC236}">
                <a16:creationId xmlns:a16="http://schemas.microsoft.com/office/drawing/2014/main" id="{41821A97-4986-2D1D-BA6C-06D350A60F69}"/>
              </a:ext>
            </a:extLst>
          </p:cNvPr>
          <p:cNvSpPr txBox="1"/>
          <p:nvPr/>
        </p:nvSpPr>
        <p:spPr>
          <a:xfrm>
            <a:off x="6097362" y="6281084"/>
            <a:ext cx="6094638" cy="215444"/>
          </a:xfrm>
          <a:prstGeom prst="rect">
            <a:avLst/>
          </a:prstGeom>
          <a:noFill/>
        </p:spPr>
        <p:txBody>
          <a:bodyPr wrap="square">
            <a:spAutoFit/>
          </a:bodyPr>
          <a:lstStyle/>
          <a:p>
            <a:r>
              <a:rPr lang="en-CA" sz="800" dirty="0">
                <a:solidFill>
                  <a:schemeClr val="tx1">
                    <a:lumMod val="50000"/>
                    <a:lumOff val="50000"/>
                  </a:schemeClr>
                </a:solidFill>
              </a:rPr>
              <a:t>https://codalien.com/blog/robotics-in-manufacturing-industry/</a:t>
            </a:r>
          </a:p>
        </p:txBody>
      </p:sp>
    </p:spTree>
    <p:extLst>
      <p:ext uri="{BB962C8B-B14F-4D97-AF65-F5344CB8AC3E}">
        <p14:creationId xmlns:p14="http://schemas.microsoft.com/office/powerpoint/2010/main" val="3313239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815" y="530498"/>
            <a:ext cx="10075333" cy="1116012"/>
          </a:xfrm>
        </p:spPr>
        <p:txBody>
          <a:bodyPr>
            <a:normAutofit/>
          </a:bodyPr>
          <a:lstStyle/>
          <a:p>
            <a:r>
              <a:rPr lang="en-US" sz="4000" dirty="0"/>
              <a:t>Impact of Automation on the Workplace</a:t>
            </a:r>
          </a:p>
        </p:txBody>
      </p:sp>
      <p:sp>
        <p:nvSpPr>
          <p:cNvPr id="3" name="Content Placeholder 2"/>
          <p:cNvSpPr>
            <a:spLocks noGrp="1"/>
          </p:cNvSpPr>
          <p:nvPr>
            <p:ph idx="10"/>
          </p:nvPr>
        </p:nvSpPr>
        <p:spPr>
          <a:xfrm>
            <a:off x="469815" y="1532208"/>
            <a:ext cx="10870378" cy="4407616"/>
          </a:xfrm>
        </p:spPr>
        <p:txBody>
          <a:bodyPr>
            <a:normAutofit/>
          </a:bodyPr>
          <a:lstStyle/>
          <a:p>
            <a:r>
              <a:rPr lang="en-US" sz="3200" dirty="0"/>
              <a:t>Changing the emphasis from physical work to automated mechanical work</a:t>
            </a:r>
          </a:p>
          <a:p>
            <a:r>
              <a:rPr lang="en-US" sz="3200" dirty="0"/>
              <a:t>Changing the emphasis from </a:t>
            </a:r>
            <a:r>
              <a:rPr lang="en-US" sz="3200" b="1" dirty="0"/>
              <a:t>physical </a:t>
            </a:r>
            <a:r>
              <a:rPr lang="en-US" sz="3200" dirty="0"/>
              <a:t>to </a:t>
            </a:r>
            <a:r>
              <a:rPr lang="en-US" sz="3200" b="1" dirty="0"/>
              <a:t>mental</a:t>
            </a:r>
            <a:r>
              <a:rPr lang="en-US" sz="3200" dirty="0"/>
              <a:t> work</a:t>
            </a:r>
          </a:p>
        </p:txBody>
      </p:sp>
      <p:pic>
        <p:nvPicPr>
          <p:cNvPr id="1028" name="Picture 4" descr="What Is Supervisory Control and Data Acquisition (SCADA)? - Spiceworks">
            <a:extLst>
              <a:ext uri="{FF2B5EF4-FFF2-40B4-BE49-F238E27FC236}">
                <a16:creationId xmlns:a16="http://schemas.microsoft.com/office/drawing/2014/main" id="{1F379A8A-0BC4-2578-680A-9423FE728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932" y="3282043"/>
            <a:ext cx="6368143" cy="3184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CEB77C-0AE9-D1D8-FC84-E30698DA63C0}"/>
              </a:ext>
            </a:extLst>
          </p:cNvPr>
          <p:cNvSpPr txBox="1"/>
          <p:nvPr/>
        </p:nvSpPr>
        <p:spPr>
          <a:xfrm>
            <a:off x="2606449" y="6466115"/>
            <a:ext cx="6094638" cy="200055"/>
          </a:xfrm>
          <a:prstGeom prst="rect">
            <a:avLst/>
          </a:prstGeom>
          <a:noFill/>
        </p:spPr>
        <p:txBody>
          <a:bodyPr wrap="square">
            <a:spAutoFit/>
          </a:bodyPr>
          <a:lstStyle/>
          <a:p>
            <a:r>
              <a:rPr lang="en-CA" sz="700" dirty="0">
                <a:solidFill>
                  <a:schemeClr val="tx1">
                    <a:lumMod val="50000"/>
                    <a:lumOff val="50000"/>
                  </a:schemeClr>
                </a:solidFill>
              </a:rPr>
              <a:t>https://www.spiceworks.com/tech/tech-general/articles/what-is-supervisory-control-and-data-acquisition-scada/</a:t>
            </a:r>
          </a:p>
        </p:txBody>
      </p:sp>
    </p:spTree>
    <p:extLst>
      <p:ext uri="{BB962C8B-B14F-4D97-AF65-F5344CB8AC3E}">
        <p14:creationId xmlns:p14="http://schemas.microsoft.com/office/powerpoint/2010/main" val="3783900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815" y="530498"/>
            <a:ext cx="10075333" cy="1116012"/>
          </a:xfrm>
        </p:spPr>
        <p:txBody>
          <a:bodyPr>
            <a:normAutofit/>
          </a:bodyPr>
          <a:lstStyle/>
          <a:p>
            <a:r>
              <a:rPr lang="en-US" sz="4000" dirty="0"/>
              <a:t>Impact of Automation on the Workplace</a:t>
            </a:r>
          </a:p>
        </p:txBody>
      </p:sp>
      <p:sp>
        <p:nvSpPr>
          <p:cNvPr id="3" name="Content Placeholder 2"/>
          <p:cNvSpPr>
            <a:spLocks noGrp="1"/>
          </p:cNvSpPr>
          <p:nvPr>
            <p:ph idx="10"/>
          </p:nvPr>
        </p:nvSpPr>
        <p:spPr>
          <a:xfrm>
            <a:off x="469815" y="1532208"/>
            <a:ext cx="10870378" cy="4407616"/>
          </a:xfrm>
        </p:spPr>
        <p:txBody>
          <a:bodyPr>
            <a:normAutofit/>
          </a:bodyPr>
          <a:lstStyle/>
          <a:p>
            <a:r>
              <a:rPr lang="en-US" sz="3200" dirty="0"/>
              <a:t>Changing the emphasis from physical work to automated mechanical work</a:t>
            </a:r>
          </a:p>
          <a:p>
            <a:r>
              <a:rPr lang="en-US" sz="3200" dirty="0"/>
              <a:t>Changing the emphasis from physical to mental work</a:t>
            </a:r>
          </a:p>
          <a:p>
            <a:r>
              <a:rPr lang="en-US" sz="3200" dirty="0"/>
              <a:t>Increasing the level of stress on workers and supervisors</a:t>
            </a:r>
          </a:p>
          <a:p>
            <a:r>
              <a:rPr lang="en-US" sz="3200" dirty="0"/>
              <a:t>Eliminating some jobs can cause morale problems </a:t>
            </a:r>
          </a:p>
          <a:p>
            <a:pPr lvl="1"/>
            <a:r>
              <a:rPr lang="en-US" sz="3200" dirty="0"/>
              <a:t>Technology acceptance issue</a:t>
            </a:r>
          </a:p>
          <a:p>
            <a:r>
              <a:rPr lang="en-US" sz="3200" dirty="0"/>
              <a:t>Making workers feel a loss of control and onset of helplessness</a:t>
            </a:r>
          </a:p>
        </p:txBody>
      </p:sp>
    </p:spTree>
    <p:extLst>
      <p:ext uri="{BB962C8B-B14F-4D97-AF65-F5344CB8AC3E}">
        <p14:creationId xmlns:p14="http://schemas.microsoft.com/office/powerpoint/2010/main" val="656401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01" y="538662"/>
            <a:ext cx="10075333" cy="1116012"/>
          </a:xfrm>
        </p:spPr>
        <p:txBody>
          <a:bodyPr>
            <a:normAutofit/>
          </a:bodyPr>
          <a:lstStyle/>
          <a:p>
            <a:r>
              <a:rPr lang="en-US" sz="4000" dirty="0"/>
              <a:t>Impact of Automation on the Workplace</a:t>
            </a:r>
          </a:p>
        </p:txBody>
      </p:sp>
      <p:sp>
        <p:nvSpPr>
          <p:cNvPr id="3" name="Content Placeholder 2"/>
          <p:cNvSpPr>
            <a:spLocks noGrp="1"/>
          </p:cNvSpPr>
          <p:nvPr>
            <p:ph idx="10"/>
          </p:nvPr>
        </p:nvSpPr>
        <p:spPr>
          <a:xfrm>
            <a:off x="522514" y="1507716"/>
            <a:ext cx="10819402" cy="4407616"/>
          </a:xfrm>
        </p:spPr>
        <p:txBody>
          <a:bodyPr>
            <a:normAutofit lnSpcReduction="10000"/>
          </a:bodyPr>
          <a:lstStyle/>
          <a:p>
            <a:r>
              <a:rPr lang="en-US" sz="3200" dirty="0"/>
              <a:t>﻿The main effects of pre-robotics automation have been on a relatively narrow swath of routine, highly structured and repetitive tasks</a:t>
            </a:r>
          </a:p>
          <a:p>
            <a:r>
              <a:rPr lang="en-US" sz="3200" dirty="0"/>
              <a:t>This has been a key reason that labor demand has fallen for jobs in the middle of the skill and wage spectrum, like clerks and factory workers, whereas demand at the bottom (e.g., janitor or home health aide) and top (e.g., physicians) has held up in most advanced countries</a:t>
            </a:r>
          </a:p>
          <a:p>
            <a:r>
              <a:rPr lang="en-US" sz="3200" dirty="0"/>
              <a:t>The impacts of new AI technologies may cause another shift in the workplace</a:t>
            </a:r>
          </a:p>
        </p:txBody>
      </p:sp>
    </p:spTree>
    <p:extLst>
      <p:ext uri="{BB962C8B-B14F-4D97-AF65-F5344CB8AC3E}">
        <p14:creationId xmlns:p14="http://schemas.microsoft.com/office/powerpoint/2010/main" val="2075942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10841</TotalTime>
  <Words>2196</Words>
  <Application>Microsoft Office PowerPoint</Application>
  <PresentationFormat>Widescreen</PresentationFormat>
  <Paragraphs>257</Paragraphs>
  <Slides>34</Slides>
  <Notes>26</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Gentona Book</vt:lpstr>
      <vt:lpstr>Söhne</vt:lpstr>
      <vt:lpstr>Arial</vt:lpstr>
      <vt:lpstr>Calibri</vt:lpstr>
      <vt:lpstr>Calibri Light</vt:lpstr>
      <vt:lpstr>Roboto</vt:lpstr>
      <vt:lpstr>Times New Roman</vt:lpstr>
      <vt:lpstr>Wingdings</vt:lpstr>
      <vt:lpstr>Office Theme</vt:lpstr>
      <vt:lpstr>Domain Topic: Human-Automation Interaction and Robots in Manufacturing and Warehousing</vt:lpstr>
      <vt:lpstr>Learning Objectives</vt:lpstr>
      <vt:lpstr>Automation</vt:lpstr>
      <vt:lpstr>Automation in the Workplace</vt:lpstr>
      <vt:lpstr>Some HF issues dealing with Automation</vt:lpstr>
      <vt:lpstr>Impact of Automation on the Workplace</vt:lpstr>
      <vt:lpstr>Impact of Automation on the Workplace</vt:lpstr>
      <vt:lpstr>Impact of Automation on the Workplace</vt:lpstr>
      <vt:lpstr>Impact of Automation on the Workplace</vt:lpstr>
      <vt:lpstr>Impact of Automation on the Workplace</vt:lpstr>
      <vt:lpstr>Domains where automation and robotics are used?</vt:lpstr>
      <vt:lpstr>PowerPoint Presentation</vt:lpstr>
      <vt:lpstr>PowerPoint Presentation</vt:lpstr>
      <vt:lpstr>Some jobs within a warehouse</vt:lpstr>
      <vt:lpstr>PowerPoint Presentation</vt:lpstr>
      <vt:lpstr>Are risk factors being changed by Automation?</vt:lpstr>
      <vt:lpstr>Amazon Fulfilment Center</vt:lpstr>
      <vt:lpstr>PowerPoint Presentation</vt:lpstr>
      <vt:lpstr>PowerPoint Presentation</vt:lpstr>
      <vt:lpstr>PowerPoint Presentation</vt:lpstr>
      <vt:lpstr>Manufacturing Methods</vt:lpstr>
      <vt:lpstr>Car Manufacturing Tasks</vt:lpstr>
      <vt:lpstr>Wickens et al Model of Human Information Processing</vt:lpstr>
      <vt:lpstr>Types and Levels of Automation</vt:lpstr>
      <vt:lpstr>Co-bots in a CNC cell</vt:lpstr>
      <vt:lpstr>Human-Robot Interaction across Vicente’s Human Tech Ladder</vt:lpstr>
      <vt:lpstr>Human Robot Interaction – A brief intro</vt:lpstr>
      <vt:lpstr>Let Us Discuss</vt:lpstr>
      <vt:lpstr>Safety and Health Problems with Robots</vt:lpstr>
      <vt:lpstr>Safety and Health Problems with Robots</vt:lpstr>
      <vt:lpstr>NIOSH – Die Cast operator Pinned by Robot (1980)</vt:lpstr>
      <vt:lpstr>Industrial Robot Accident – South Korea (2023)</vt:lpstr>
      <vt:lpstr>Minimizing the Safety and Health Problems</vt:lpstr>
      <vt:lpstr>Minimizing the Safety and Health Problems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Human Factors</dc:title>
  <dc:creator>Giang, Wayne Chi Wei</dc:creator>
  <cp:lastModifiedBy>Giang, Wayne Chi Wei</cp:lastModifiedBy>
  <cp:revision>347</cp:revision>
  <dcterms:created xsi:type="dcterms:W3CDTF">2019-01-07T22:37:51Z</dcterms:created>
  <dcterms:modified xsi:type="dcterms:W3CDTF">2024-03-27T01:47:31Z</dcterms:modified>
</cp:coreProperties>
</file>